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tags/tag7.xml" ContentType="application/vnd.openxmlformats-officedocument.presentationml.tags+xml"/>
  <Override PartName="/ppt/notesSlides/notesSlide35.xml" ContentType="application/vnd.openxmlformats-officedocument.presentationml.notesSlide+xml"/>
  <Override PartName="/ppt/tags/tag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9.xml" ContentType="application/vnd.openxmlformats-officedocument.presentationml.tags+xml"/>
  <Override PartName="/ppt/notesSlides/notesSlide42.xml" ContentType="application/vnd.openxmlformats-officedocument.presentationml.notesSlide+xml"/>
  <Override PartName="/ppt/tags/tag10.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92"/>
  </p:notesMasterIdLst>
  <p:handoutMasterIdLst>
    <p:handoutMasterId r:id="rId93"/>
  </p:handoutMasterIdLst>
  <p:sldIdLst>
    <p:sldId id="256" r:id="rId2"/>
    <p:sldId id="275" r:id="rId3"/>
    <p:sldId id="319" r:id="rId4"/>
    <p:sldId id="321" r:id="rId5"/>
    <p:sldId id="270" r:id="rId6"/>
    <p:sldId id="271" r:id="rId7"/>
    <p:sldId id="274" r:id="rId8"/>
    <p:sldId id="322" r:id="rId9"/>
    <p:sldId id="323" r:id="rId10"/>
    <p:sldId id="324" r:id="rId11"/>
    <p:sldId id="325" r:id="rId12"/>
    <p:sldId id="362" r:id="rId13"/>
    <p:sldId id="263" r:id="rId14"/>
    <p:sldId id="369" r:id="rId15"/>
    <p:sldId id="265" r:id="rId16"/>
    <p:sldId id="266" r:id="rId17"/>
    <p:sldId id="261" r:id="rId18"/>
    <p:sldId id="267" r:id="rId19"/>
    <p:sldId id="268" r:id="rId20"/>
    <p:sldId id="328" r:id="rId21"/>
    <p:sldId id="327" r:id="rId22"/>
    <p:sldId id="329" r:id="rId23"/>
    <p:sldId id="330" r:id="rId24"/>
    <p:sldId id="331" r:id="rId25"/>
    <p:sldId id="332" r:id="rId26"/>
    <p:sldId id="333" r:id="rId27"/>
    <p:sldId id="363" r:id="rId28"/>
    <p:sldId id="280" r:id="rId29"/>
    <p:sldId id="281" r:id="rId30"/>
    <p:sldId id="282" r:id="rId31"/>
    <p:sldId id="283" r:id="rId32"/>
    <p:sldId id="348" r:id="rId33"/>
    <p:sldId id="354" r:id="rId34"/>
    <p:sldId id="355" r:id="rId35"/>
    <p:sldId id="356" r:id="rId36"/>
    <p:sldId id="357" r:id="rId37"/>
    <p:sldId id="358" r:id="rId38"/>
    <p:sldId id="284" r:id="rId39"/>
    <p:sldId id="364" r:id="rId40"/>
    <p:sldId id="286" r:id="rId41"/>
    <p:sldId id="311" r:id="rId42"/>
    <p:sldId id="312" r:id="rId43"/>
    <p:sldId id="288" r:id="rId44"/>
    <p:sldId id="291" r:id="rId45"/>
    <p:sldId id="292" r:id="rId46"/>
    <p:sldId id="293" r:id="rId47"/>
    <p:sldId id="365" r:id="rId48"/>
    <p:sldId id="315" r:id="rId49"/>
    <p:sldId id="316" r:id="rId50"/>
    <p:sldId id="296" r:id="rId51"/>
    <p:sldId id="297" r:id="rId52"/>
    <p:sldId id="298" r:id="rId53"/>
    <p:sldId id="299" r:id="rId54"/>
    <p:sldId id="300" r:id="rId55"/>
    <p:sldId id="366" r:id="rId56"/>
    <p:sldId id="303" r:id="rId57"/>
    <p:sldId id="334" r:id="rId58"/>
    <p:sldId id="335" r:id="rId59"/>
    <p:sldId id="336" r:id="rId60"/>
    <p:sldId id="305" r:id="rId61"/>
    <p:sldId id="306" r:id="rId62"/>
    <p:sldId id="391" r:id="rId63"/>
    <p:sldId id="402" r:id="rId64"/>
    <p:sldId id="392" r:id="rId65"/>
    <p:sldId id="393" r:id="rId66"/>
    <p:sldId id="394" r:id="rId67"/>
    <p:sldId id="395" r:id="rId68"/>
    <p:sldId id="396" r:id="rId69"/>
    <p:sldId id="397" r:id="rId70"/>
    <p:sldId id="398" r:id="rId71"/>
    <p:sldId id="399" r:id="rId72"/>
    <p:sldId id="400" r:id="rId73"/>
    <p:sldId id="403" r:id="rId74"/>
    <p:sldId id="404" r:id="rId75"/>
    <p:sldId id="405" r:id="rId76"/>
    <p:sldId id="406" r:id="rId77"/>
    <p:sldId id="407" r:id="rId78"/>
    <p:sldId id="408" r:id="rId79"/>
    <p:sldId id="409" r:id="rId80"/>
    <p:sldId id="410" r:id="rId81"/>
    <p:sldId id="411" r:id="rId82"/>
    <p:sldId id="412" r:id="rId83"/>
    <p:sldId id="413" r:id="rId84"/>
    <p:sldId id="414" r:id="rId85"/>
    <p:sldId id="415" r:id="rId86"/>
    <p:sldId id="401" r:id="rId87"/>
    <p:sldId id="301" r:id="rId88"/>
    <p:sldId id="390" r:id="rId89"/>
    <p:sldId id="290" r:id="rId90"/>
    <p:sldId id="368" r:id="rId91"/>
  </p:sldIdLst>
  <p:sldSz cx="9144000" cy="6858000" type="screen4x3"/>
  <p:notesSz cx="6934200" cy="9080500"/>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clrMode="gray" frameSlides="1"/>
  <p:showPr showNarration="1" useTimings="0">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DBC5"/>
    <a:srgbClr val="990000"/>
    <a:srgbClr val="0099FF"/>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7" autoAdjust="0"/>
    <p:restoredTop sz="75306" autoAdjust="0"/>
  </p:normalViewPr>
  <p:slideViewPr>
    <p:cSldViewPr snapToObjects="1">
      <p:cViewPr>
        <p:scale>
          <a:sx n="66" d="100"/>
          <a:sy n="66" d="100"/>
        </p:scale>
        <p:origin x="-736" y="88"/>
      </p:cViewPr>
      <p:guideLst>
        <p:guide orient="horz" pos="2160"/>
        <p:guide pos="2880"/>
      </p:guideLst>
    </p:cSldViewPr>
  </p:slideViewPr>
  <p:outlineViewPr>
    <p:cViewPr>
      <p:scale>
        <a:sx n="33" d="100"/>
        <a:sy n="33" d="100"/>
      </p:scale>
      <p:origin x="8" y="73712"/>
    </p:cViewPr>
  </p:outlineViewPr>
  <p:notesTextViewPr>
    <p:cViewPr>
      <p:scale>
        <a:sx n="100" d="100"/>
        <a:sy n="100" d="100"/>
      </p:scale>
      <p:origin x="0" y="0"/>
    </p:cViewPr>
  </p:notesTextViewPr>
  <p:sorterViewPr>
    <p:cViewPr>
      <p:scale>
        <a:sx n="66" d="100"/>
        <a:sy n="66" d="100"/>
      </p:scale>
      <p:origin x="0" y="7968"/>
    </p:cViewPr>
  </p:sorterViewPr>
  <p:notesViewPr>
    <p:cSldViewPr snapToGrid="0" snapToObjects="1">
      <p:cViewPr varScale="1">
        <p:scale>
          <a:sx n="77" d="100"/>
          <a:sy n="77" d="100"/>
        </p:scale>
        <p:origin x="-2496" y="-112"/>
      </p:cViewPr>
      <p:guideLst>
        <p:guide orient="horz" pos="2860"/>
        <p:guide pos="2184"/>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interSettings" Target="printerSettings/printerSettings1.bin"/><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540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27475" y="0"/>
            <a:ext cx="3005138" cy="454025"/>
          </a:xfrm>
          <a:prstGeom prst="rect">
            <a:avLst/>
          </a:prstGeom>
        </p:spPr>
        <p:txBody>
          <a:bodyPr vert="horz" lIns="91440" tIns="45720" rIns="91440" bIns="45720" rtlCol="0"/>
          <a:lstStyle>
            <a:lvl1pPr algn="r">
              <a:defRPr sz="1200"/>
            </a:lvl1pPr>
          </a:lstStyle>
          <a:p>
            <a:fld id="{B05F6D2E-C410-7D4E-818D-915BB16E625A}" type="datetimeFigureOut">
              <a:rPr lang="en-US" smtClean="0"/>
              <a:pPr/>
              <a:t>1/14/15</a:t>
            </a:fld>
            <a:endParaRPr lang="en-US"/>
          </a:p>
        </p:txBody>
      </p:sp>
      <p:sp>
        <p:nvSpPr>
          <p:cNvPr id="4" name="Footer Placeholder 3"/>
          <p:cNvSpPr>
            <a:spLocks noGrp="1"/>
          </p:cNvSpPr>
          <p:nvPr>
            <p:ph type="ftr" sz="quarter" idx="2"/>
          </p:nvPr>
        </p:nvSpPr>
        <p:spPr>
          <a:xfrm>
            <a:off x="0" y="8624888"/>
            <a:ext cx="3005138" cy="4540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27475" y="8624888"/>
            <a:ext cx="3005138" cy="454025"/>
          </a:xfrm>
          <a:prstGeom prst="rect">
            <a:avLst/>
          </a:prstGeom>
        </p:spPr>
        <p:txBody>
          <a:bodyPr vert="horz" lIns="91440" tIns="45720" rIns="91440" bIns="45720" rtlCol="0" anchor="b"/>
          <a:lstStyle>
            <a:lvl1pPr algn="r">
              <a:defRPr sz="1200"/>
            </a:lvl1pPr>
          </a:lstStyle>
          <a:p>
            <a:fld id="{35D0990F-8453-914B-83B3-30F0A23F90FE}" type="slidenum">
              <a:rPr lang="en-US" smtClean="0"/>
              <a:pPr/>
              <a:t>‹#›</a:t>
            </a:fld>
            <a:endParaRPr lang="en-US"/>
          </a:p>
        </p:txBody>
      </p:sp>
    </p:spTree>
    <p:extLst>
      <p:ext uri="{BB962C8B-B14F-4D97-AF65-F5344CB8AC3E}">
        <p14:creationId xmlns:p14="http://schemas.microsoft.com/office/powerpoint/2010/main" val="37270652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5138" cy="4540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27475" y="0"/>
            <a:ext cx="3005138" cy="454025"/>
          </a:xfrm>
          <a:prstGeom prst="rect">
            <a:avLst/>
          </a:prstGeom>
        </p:spPr>
        <p:txBody>
          <a:bodyPr vert="horz" lIns="91440" tIns="45720" rIns="91440" bIns="45720" rtlCol="0"/>
          <a:lstStyle>
            <a:lvl1pPr algn="r">
              <a:defRPr sz="1200"/>
            </a:lvl1pPr>
          </a:lstStyle>
          <a:p>
            <a:fld id="{EB4BABBB-72C1-B347-A780-E9D8DCE7BD5D}" type="datetimeFigureOut">
              <a:rPr lang="en-US" smtClean="0"/>
              <a:pPr/>
              <a:t>1/14/15</a:t>
            </a:fld>
            <a:endParaRPr lang="en-US"/>
          </a:p>
        </p:txBody>
      </p:sp>
      <p:sp>
        <p:nvSpPr>
          <p:cNvPr id="4" name="Slide Image Placeholder 3"/>
          <p:cNvSpPr>
            <a:spLocks noGrp="1" noRot="1" noChangeAspect="1"/>
          </p:cNvSpPr>
          <p:nvPr>
            <p:ph type="sldImg" idx="2"/>
          </p:nvPr>
        </p:nvSpPr>
        <p:spPr>
          <a:xfrm>
            <a:off x="1196975" y="681038"/>
            <a:ext cx="4540250" cy="34051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93738" y="4313238"/>
            <a:ext cx="5546725" cy="408622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24888"/>
            <a:ext cx="3005138" cy="4540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27475" y="8624888"/>
            <a:ext cx="3005138" cy="454025"/>
          </a:xfrm>
          <a:prstGeom prst="rect">
            <a:avLst/>
          </a:prstGeom>
        </p:spPr>
        <p:txBody>
          <a:bodyPr vert="horz" lIns="91440" tIns="45720" rIns="91440" bIns="45720" rtlCol="0" anchor="b"/>
          <a:lstStyle>
            <a:lvl1pPr algn="r">
              <a:defRPr sz="1200"/>
            </a:lvl1pPr>
          </a:lstStyle>
          <a:p>
            <a:fld id="{EDBC439B-6904-2044-9003-39354A40D89D}" type="slidenum">
              <a:rPr lang="en-US" smtClean="0"/>
              <a:pPr/>
              <a:t>‹#›</a:t>
            </a:fld>
            <a:endParaRPr lang="en-US"/>
          </a:p>
        </p:txBody>
      </p:sp>
    </p:spTree>
    <p:extLst>
      <p:ext uri="{BB962C8B-B14F-4D97-AF65-F5344CB8AC3E}">
        <p14:creationId xmlns:p14="http://schemas.microsoft.com/office/powerpoint/2010/main" val="289573198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BC439B-6904-2044-9003-39354A40D89D}" type="slidenum">
              <a:rPr lang="en-US" smtClean="0"/>
              <a:pPr/>
              <a:t>1</a:t>
            </a:fld>
            <a:endParaRPr lang="en-US"/>
          </a:p>
        </p:txBody>
      </p:sp>
    </p:spTree>
    <p:extLst>
      <p:ext uri="{BB962C8B-B14F-4D97-AF65-F5344CB8AC3E}">
        <p14:creationId xmlns:p14="http://schemas.microsoft.com/office/powerpoint/2010/main" val="904472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smtClean="0"/>
              <a:t>I provide</a:t>
            </a:r>
            <a:r>
              <a:rPr lang="en-US" sz="1800" baseline="0" dirty="0" smtClean="0"/>
              <a:t> an end-to-end semi-formal monitoring framework…</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12</a:t>
            </a:fld>
            <a:endParaRPr lang="en-US"/>
          </a:p>
        </p:txBody>
      </p:sp>
    </p:spTree>
    <p:extLst>
      <p:ext uri="{BB962C8B-B14F-4D97-AF65-F5344CB8AC3E}">
        <p14:creationId xmlns:p14="http://schemas.microsoft.com/office/powerpoint/2010/main" val="959397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Gotta</a:t>
            </a:r>
            <a:r>
              <a:rPr lang="en-US" dirty="0" smtClean="0"/>
              <a:t> go fast</a:t>
            </a:r>
          </a:p>
          <a:p>
            <a:r>
              <a:rPr lang="en-US" dirty="0" smtClean="0"/>
              <a:t>Careful describing</a:t>
            </a:r>
            <a:r>
              <a:rPr lang="en-US" baseline="0" dirty="0" smtClean="0"/>
              <a:t> formal methods uptake **reluctant**</a:t>
            </a:r>
            <a:endParaRPr lang="en-US" dirty="0" smtClean="0"/>
          </a:p>
          <a:p>
            <a:r>
              <a:rPr lang="en-US" dirty="0" smtClean="0"/>
              <a:t>Why lead to external bus monitor:</a:t>
            </a:r>
          </a:p>
          <a:p>
            <a:r>
              <a:rPr lang="en-US" dirty="0" smtClean="0"/>
              <a:t>	other</a:t>
            </a:r>
            <a:r>
              <a:rPr lang="en-US" baseline="0" dirty="0" smtClean="0"/>
              <a:t> architectures require more instrumentation/alteration </a:t>
            </a:r>
          </a:p>
          <a:p>
            <a:r>
              <a:rPr lang="en-US" baseline="0" dirty="0" smtClean="0"/>
              <a:t>		distributed bus </a:t>
            </a:r>
            <a:r>
              <a:rPr lang="en-US" baseline="0" dirty="0" err="1" smtClean="0"/>
              <a:t>mon</a:t>
            </a:r>
            <a:endParaRPr lang="en-US" baseline="0" dirty="0" smtClean="0"/>
          </a:p>
          <a:p>
            <a:r>
              <a:rPr lang="en-US" baseline="0" dirty="0" smtClean="0"/>
              <a:t>		extra monitoring bus</a:t>
            </a:r>
            <a:endParaRPr lang="en-US" dirty="0" smtClean="0"/>
          </a:p>
          <a:p>
            <a:endParaRPr lang="en-US" dirty="0"/>
          </a:p>
          <a:p>
            <a:r>
              <a:rPr lang="en-US" dirty="0"/>
              <a:t>----- Meeting Notes (1/14/15 14:09) -----</a:t>
            </a:r>
          </a:p>
          <a:p>
            <a:r>
              <a:rPr lang="en-US" dirty="0"/>
              <a:t>Careful with formal methods </a:t>
            </a:r>
          </a:p>
          <a:p>
            <a:endParaRPr lang="en-US" dirty="0"/>
          </a:p>
          <a:p>
            <a:r>
              <a:rPr lang="en-US" dirty="0" smtClean="0"/>
              <a:t>**Industry </a:t>
            </a:r>
            <a:r>
              <a:rPr lang="en-US" dirty="0"/>
              <a:t>reluctant to use formal methods</a:t>
            </a:r>
          </a:p>
          <a:p>
            <a:endParaRPr lang="en-US" dirty="0"/>
          </a:p>
          <a:p>
            <a:r>
              <a:rPr lang="en-US" dirty="0"/>
              <a:t>Why does this imply external bus monitor</a:t>
            </a:r>
          </a:p>
          <a:p>
            <a:r>
              <a:rPr lang="en-US" dirty="0"/>
              <a:t>	as opposed to inline/</a:t>
            </a:r>
            <a:r>
              <a:rPr lang="en-US" dirty="0" smtClean="0"/>
              <a:t>attached</a:t>
            </a:r>
          </a:p>
          <a:p>
            <a:r>
              <a:rPr lang="en-US" dirty="0" smtClean="0"/>
              <a:t>	what other sols were rejected</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13</a:t>
            </a:fld>
            <a:endParaRPr lang="en-US"/>
          </a:p>
        </p:txBody>
      </p:sp>
    </p:spTree>
    <p:extLst>
      <p:ext uri="{BB962C8B-B14F-4D97-AF65-F5344CB8AC3E}">
        <p14:creationId xmlns:p14="http://schemas.microsoft.com/office/powerpoint/2010/main" val="2465050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2000" dirty="0" smtClean="0"/>
              <a:t>Can target different abstraction levels or development points</a:t>
            </a:r>
          </a:p>
          <a:p>
            <a:endParaRPr lang="en-US" dirty="0" smtClean="0"/>
          </a:p>
        </p:txBody>
      </p:sp>
      <p:sp>
        <p:nvSpPr>
          <p:cNvPr id="4" name="Slide Number Placeholder 3"/>
          <p:cNvSpPr>
            <a:spLocks noGrp="1"/>
          </p:cNvSpPr>
          <p:nvPr>
            <p:ph type="sldNum" sz="quarter" idx="10"/>
          </p:nvPr>
        </p:nvSpPr>
        <p:spPr/>
        <p:txBody>
          <a:bodyPr/>
          <a:lstStyle/>
          <a:p>
            <a:fld id="{EDBC439B-6904-2044-9003-39354A40D89D}"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early step was to try out using</a:t>
            </a:r>
            <a:r>
              <a:rPr lang="en-US" baseline="0" dirty="0" smtClean="0"/>
              <a:t> a monitor as a test oracle.</a:t>
            </a:r>
            <a:endParaRPr lang="en-US" dirty="0" smtClean="0"/>
          </a:p>
          <a:p>
            <a:endParaRPr lang="en-US" dirty="0" smtClean="0"/>
          </a:p>
          <a:p>
            <a:r>
              <a:rPr lang="en-US" dirty="0" smtClean="0"/>
              <a:t>Early on we used</a:t>
            </a:r>
            <a:r>
              <a:rPr lang="en-US" baseline="0" dirty="0" smtClean="0"/>
              <a:t> a prototype monitor as a test oracle to perform offline monitoring of a HIL simulator at a commercial research lab.</a:t>
            </a:r>
            <a:endParaRPr lang="en-US" dirty="0" smtClean="0"/>
          </a:p>
          <a:p>
            <a:endParaRPr lang="en-US" dirty="0" smtClean="0"/>
          </a:p>
          <a:p>
            <a:r>
              <a:rPr lang="en-US" dirty="0" smtClean="0"/>
              <a:t>Overly </a:t>
            </a:r>
            <a:r>
              <a:rPr lang="en-US" dirty="0" smtClean="0"/>
              <a:t>strict – jitter, sampling issues, etc</a:t>
            </a:r>
          </a:p>
          <a:p>
            <a:r>
              <a:rPr lang="en-US" dirty="0" smtClean="0"/>
              <a:t>----- Meeting Notes (1/14/15 14:09) -----</a:t>
            </a:r>
          </a:p>
          <a:p>
            <a:r>
              <a:rPr lang="en-US" dirty="0" smtClean="0"/>
              <a:t>"Prototype" monitor</a:t>
            </a:r>
          </a:p>
          <a:p>
            <a:r>
              <a:rPr lang="en-US" dirty="0" smtClean="0"/>
              <a:t>Some of them were false positives -- nice</a:t>
            </a:r>
          </a:p>
          <a:p>
            <a:endParaRPr lang="en-US" dirty="0" smtClean="0"/>
          </a:p>
          <a:p>
            <a:r>
              <a:rPr lang="en-US" dirty="0" smtClean="0"/>
              <a:t>Move infront of explanation stuff</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Intent estimation can be difficult…</a:t>
            </a:r>
          </a:p>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16</a:t>
            </a:fld>
            <a:endParaRPr lang="en-US"/>
          </a:p>
        </p:txBody>
      </p:sp>
    </p:spTree>
    <p:extLst>
      <p:ext uri="{BB962C8B-B14F-4D97-AF65-F5344CB8AC3E}">
        <p14:creationId xmlns:p14="http://schemas.microsoft.com/office/powerpoint/2010/main" val="422424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a:t>
            </a:r>
            <a:r>
              <a:rPr lang="en-US" baseline="0" dirty="0" smtClean="0"/>
              <a:t> </a:t>
            </a:r>
            <a:r>
              <a:rPr lang="en-US" dirty="0" smtClean="0"/>
              <a:t>External;</a:t>
            </a:r>
            <a:r>
              <a:rPr lang="en-US" baseline="0" dirty="0" smtClean="0"/>
              <a:t> Semi-Formal</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17</a:t>
            </a:fld>
            <a:endParaRPr lang="en-US"/>
          </a:p>
        </p:txBody>
      </p:sp>
    </p:spTree>
    <p:extLst>
      <p:ext uri="{BB962C8B-B14F-4D97-AF65-F5344CB8AC3E}">
        <p14:creationId xmlns:p14="http://schemas.microsoft.com/office/powerpoint/2010/main" val="2109881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t>
            </a:r>
            <a:r>
              <a:rPr lang="en-US" dirty="0" smtClean="0"/>
              <a:t>is </a:t>
            </a:r>
            <a:r>
              <a:rPr lang="en-US" dirty="0" smtClean="0"/>
              <a:t>an external</a:t>
            </a:r>
            <a:r>
              <a:rPr lang="en-US" baseline="0" dirty="0" smtClean="0"/>
              <a:t> </a:t>
            </a:r>
            <a:r>
              <a:rPr lang="en-US" baseline="0" dirty="0" smtClean="0"/>
              <a:t>monitoring architecture…</a:t>
            </a:r>
          </a:p>
          <a:p>
            <a:endParaRPr lang="en-US" baseline="0" dirty="0" smtClean="0"/>
          </a:p>
          <a:p>
            <a:endParaRPr lang="en-US" dirty="0" smtClean="0"/>
          </a:p>
          <a:p>
            <a:r>
              <a:rPr lang="en-US" sz="2400" dirty="0" smtClean="0"/>
              <a:t>Sampling-based monitoring</a:t>
            </a:r>
          </a:p>
          <a:p>
            <a:pPr lvl="1"/>
            <a:r>
              <a:rPr lang="en-US" sz="2000" dirty="0" smtClean="0"/>
              <a:t>Less intrusive, predictable overhead (avoid event bursts)</a:t>
            </a:r>
          </a:p>
          <a:p>
            <a:endParaRPr lang="en-US" dirty="0" smtClean="0"/>
          </a:p>
        </p:txBody>
      </p:sp>
      <p:sp>
        <p:nvSpPr>
          <p:cNvPr id="4" name="Slide Number Placeholder 3"/>
          <p:cNvSpPr>
            <a:spLocks noGrp="1"/>
          </p:cNvSpPr>
          <p:nvPr>
            <p:ph type="sldNum" sz="quarter" idx="10"/>
          </p:nvPr>
        </p:nvSpPr>
        <p:spPr/>
        <p:txBody>
          <a:bodyPr/>
          <a:lstStyle/>
          <a:p>
            <a:fld id="{EDBC439B-6904-2044-9003-39354A40D89D}" type="slidenum">
              <a:rPr lang="en-US" smtClean="0"/>
              <a:pPr/>
              <a:t>18</a:t>
            </a:fld>
            <a:endParaRPr lang="en-US"/>
          </a:p>
        </p:txBody>
      </p:sp>
    </p:spTree>
    <p:extLst>
      <p:ext uri="{BB962C8B-B14F-4D97-AF65-F5344CB8AC3E}">
        <p14:creationId xmlns:p14="http://schemas.microsoft.com/office/powerpoint/2010/main" val="2851225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400" dirty="0" smtClean="0"/>
              <a:t>This</a:t>
            </a:r>
            <a:r>
              <a:rPr lang="en-US" sz="2400" baseline="0" dirty="0" smtClean="0"/>
              <a:t> architecture is also a semi-formal monitoring architecture…</a:t>
            </a:r>
          </a:p>
          <a:p>
            <a:endParaRPr lang="en-US" sz="2400" dirty="0" smtClean="0"/>
          </a:p>
          <a:p>
            <a:r>
              <a:rPr lang="en-US" sz="2400" dirty="0" smtClean="0"/>
              <a:t>Need </a:t>
            </a:r>
            <a:r>
              <a:rPr lang="en-US" sz="2400" dirty="0" smtClean="0"/>
              <a:t>to map system to monitor’s model</a:t>
            </a:r>
          </a:p>
          <a:p>
            <a:pPr lvl="1"/>
            <a:r>
              <a:rPr lang="en-US" sz="2000" dirty="0" smtClean="0"/>
              <a:t>Existing monitors use similar interfaces (e.g., </a:t>
            </a:r>
            <a:r>
              <a:rPr lang="en-US" sz="2000" dirty="0" err="1" smtClean="0"/>
              <a:t>MaC</a:t>
            </a:r>
            <a:r>
              <a:rPr lang="en-US" sz="2000" dirty="0" smtClean="0"/>
              <a:t> </a:t>
            </a:r>
            <a:r>
              <a:rPr lang="en-US" sz="2000" i="1" dirty="0" smtClean="0"/>
              <a:t>filters</a:t>
            </a:r>
            <a:r>
              <a:rPr lang="en-US" sz="2000" dirty="0" smtClean="0"/>
              <a:t>)</a:t>
            </a:r>
          </a:p>
          <a:p>
            <a:r>
              <a:rPr lang="en-US" sz="2400" dirty="0" smtClean="0"/>
              <a:t>Specification must be able to express desired system properties</a:t>
            </a:r>
          </a:p>
          <a:p>
            <a:pPr lvl="1"/>
            <a:r>
              <a:rPr lang="en-US" sz="2000" dirty="0" smtClean="0"/>
              <a:t>Or monitor won’t get used</a:t>
            </a:r>
          </a:p>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2</a:t>
            </a:fld>
            <a:endParaRPr lang="en-US"/>
          </a:p>
        </p:txBody>
      </p:sp>
    </p:spTree>
    <p:extLst>
      <p:ext uri="{BB962C8B-B14F-4D97-AF65-F5344CB8AC3E}">
        <p14:creationId xmlns:p14="http://schemas.microsoft.com/office/powerpoint/2010/main" val="959397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this does it provide the</a:t>
            </a:r>
            <a:r>
              <a:rPr lang="en-US" baseline="0" dirty="0" smtClean="0"/>
              <a:t> necessary flexibility and power to monitor a diverse set of systems</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2400" dirty="0" smtClean="0"/>
              <a:t>Verifiable. Unambiguous.</a:t>
            </a:r>
          </a:p>
          <a:p>
            <a:endParaRPr lang="en-US" sz="2400" dirty="0" smtClean="0"/>
          </a:p>
          <a:p>
            <a:r>
              <a:rPr lang="en-US" sz="2400" dirty="0" smtClean="0"/>
              <a:t>Need </a:t>
            </a:r>
            <a:r>
              <a:rPr lang="en-US" sz="2400" dirty="0" smtClean="0"/>
              <a:t>to map system to monitor’s model</a:t>
            </a:r>
          </a:p>
          <a:p>
            <a:pPr lvl="1"/>
            <a:r>
              <a:rPr lang="en-US" sz="2000" dirty="0" smtClean="0"/>
              <a:t>Existing monitors use similar interfaces (e.g., </a:t>
            </a:r>
            <a:r>
              <a:rPr lang="en-US" sz="2000" dirty="0" err="1" smtClean="0"/>
              <a:t>MaC</a:t>
            </a:r>
            <a:r>
              <a:rPr lang="en-US" sz="2000" dirty="0" smtClean="0"/>
              <a:t> </a:t>
            </a:r>
            <a:r>
              <a:rPr lang="en-US" sz="2000" i="1" dirty="0" smtClean="0"/>
              <a:t>filters</a:t>
            </a:r>
            <a:r>
              <a:rPr lang="en-US" sz="2000" dirty="0" smtClean="0"/>
              <a:t>)</a:t>
            </a:r>
          </a:p>
          <a:p>
            <a:r>
              <a:rPr lang="en-US" sz="2400" dirty="0" smtClean="0"/>
              <a:t>Specification must be able to express desired system properties</a:t>
            </a:r>
          </a:p>
          <a:p>
            <a:pPr lvl="1"/>
            <a:r>
              <a:rPr lang="en-US" sz="2000" dirty="0" smtClean="0"/>
              <a:t>Or monitor won’t get used</a:t>
            </a:r>
          </a:p>
          <a:p>
            <a:endParaRPr lang="en-US" dirty="0"/>
          </a:p>
          <a:p>
            <a:r>
              <a:rPr lang="en-US" dirty="0"/>
              <a:t>----- Meeting Notes (1/14/15 14:09) -----</a:t>
            </a:r>
          </a:p>
          <a:p>
            <a:r>
              <a:rPr lang="en-US" dirty="0"/>
              <a:t>There's always stuff you can't put in.</a:t>
            </a:r>
          </a:p>
        </p:txBody>
      </p:sp>
      <p:sp>
        <p:nvSpPr>
          <p:cNvPr id="4" name="Slide Number Placeholder 3"/>
          <p:cNvSpPr>
            <a:spLocks noGrp="1"/>
          </p:cNvSpPr>
          <p:nvPr>
            <p:ph type="sldNum" sz="quarter" idx="10"/>
          </p:nvPr>
        </p:nvSpPr>
        <p:spPr/>
        <p:txBody>
          <a:bodyPr/>
          <a:lstStyle/>
          <a:p>
            <a:fld id="{EDBC439B-6904-2044-9003-39354A40D89D}"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our motivating constraints</a:t>
            </a:r>
            <a:r>
              <a:rPr lang="en-US" baseline="0" dirty="0" smtClean="0"/>
              <a:t> was to make monitoring easier for non-specialists. So </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23</a:t>
            </a:fld>
            <a:endParaRPr lang="en-US"/>
          </a:p>
        </p:txBody>
      </p:sp>
    </p:spTree>
    <p:extLst>
      <p:ext uri="{BB962C8B-B14F-4D97-AF65-F5344CB8AC3E}">
        <p14:creationId xmlns:p14="http://schemas.microsoft.com/office/powerpoint/2010/main" val="3894228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BC439B-6904-2044-9003-39354A40D89D}" type="slidenum">
              <a:rPr lang="en-US" smtClean="0"/>
              <a:pPr/>
              <a:t>24</a:t>
            </a:fld>
            <a:endParaRPr lang="en-US"/>
          </a:p>
        </p:txBody>
      </p:sp>
    </p:spTree>
    <p:extLst>
      <p:ext uri="{BB962C8B-B14F-4D97-AF65-F5344CB8AC3E}">
        <p14:creationId xmlns:p14="http://schemas.microsoft.com/office/powerpoint/2010/main" val="3116098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have a safety case</a:t>
            </a:r>
            <a:r>
              <a:rPr lang="en-US" baseline="0" dirty="0" smtClean="0"/>
              <a:t> pattern. This is an outline of the argument used to show that incorporating an external monitor into a system is safe. It is written in the widely used goal structured notation. The “G” boxes are goals, the rounded “C” boxes are contexts which provide extra information, and the “S” rhombus is a strategy. </a:t>
            </a:r>
          </a:p>
          <a:p>
            <a:endParaRPr lang="en-US" baseline="0" dirty="0" smtClean="0"/>
          </a:p>
          <a:p>
            <a:r>
              <a:rPr lang="en-US" baseline="0" dirty="0" smtClean="0"/>
              <a:t>This pattern argues that adding an external monitor doesn’t add additional hazards.</a:t>
            </a:r>
            <a:endParaRPr lang="en-US" dirty="0"/>
          </a:p>
          <a:p>
            <a:r>
              <a:rPr lang="en-US" dirty="0"/>
              <a:t>----- Meeting Notes (1/14/15 14:09) -----</a:t>
            </a:r>
          </a:p>
          <a:p>
            <a:r>
              <a:rPr lang="en-US" dirty="0"/>
              <a:t>*general* pattern for external monitors</a:t>
            </a:r>
          </a:p>
          <a:p>
            <a:endParaRPr lang="en-US" dirty="0"/>
          </a:p>
          <a:p>
            <a:r>
              <a:rPr lang="en-US" dirty="0"/>
              <a:t>describe GSN</a:t>
            </a:r>
          </a:p>
        </p:txBody>
      </p:sp>
      <p:sp>
        <p:nvSpPr>
          <p:cNvPr id="4" name="Slide Number Placeholder 3"/>
          <p:cNvSpPr>
            <a:spLocks noGrp="1"/>
          </p:cNvSpPr>
          <p:nvPr>
            <p:ph type="sldNum" sz="quarter" idx="10"/>
          </p:nvPr>
        </p:nvSpPr>
        <p:spPr/>
        <p:txBody>
          <a:bodyPr/>
          <a:lstStyle/>
          <a:p>
            <a:fld id="{EDBC439B-6904-2044-9003-39354A40D89D}" type="slidenum">
              <a:rPr lang="en-US" smtClean="0"/>
              <a:pPr/>
              <a:t>25</a:t>
            </a:fld>
            <a:endParaRPr lang="en-US"/>
          </a:p>
        </p:txBody>
      </p:sp>
    </p:spTree>
    <p:extLst>
      <p:ext uri="{BB962C8B-B14F-4D97-AF65-F5344CB8AC3E}">
        <p14:creationId xmlns:p14="http://schemas.microsoft.com/office/powerpoint/2010/main" val="3833690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26</a:t>
            </a:fld>
            <a:endParaRPr lang="en-US"/>
          </a:p>
        </p:txBody>
      </p:sp>
    </p:spTree>
    <p:extLst>
      <p:ext uri="{BB962C8B-B14F-4D97-AF65-F5344CB8AC3E}">
        <p14:creationId xmlns:p14="http://schemas.microsoft.com/office/powerpoint/2010/main" val="1676738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have this architecture and semi-formal front-end, so let’s look at the actual specification and checking algorithm</a:t>
            </a:r>
          </a:p>
        </p:txBody>
      </p:sp>
      <p:sp>
        <p:nvSpPr>
          <p:cNvPr id="4" name="Slide Number Placeholder 3"/>
          <p:cNvSpPr>
            <a:spLocks noGrp="1"/>
          </p:cNvSpPr>
          <p:nvPr>
            <p:ph type="sldNum" sz="quarter" idx="10"/>
          </p:nvPr>
        </p:nvSpPr>
        <p:spPr/>
        <p:txBody>
          <a:bodyPr/>
          <a:lstStyle/>
          <a:p>
            <a:fld id="{EDBC439B-6904-2044-9003-39354A40D89D}" type="slidenum">
              <a:rPr lang="en-US" smtClean="0"/>
              <a:pPr/>
              <a:t>27</a:t>
            </a:fld>
            <a:endParaRPr lang="en-US"/>
          </a:p>
        </p:txBody>
      </p:sp>
    </p:spTree>
    <p:extLst>
      <p:ext uri="{BB962C8B-B14F-4D97-AF65-F5344CB8AC3E}">
        <p14:creationId xmlns:p14="http://schemas.microsoft.com/office/powerpoint/2010/main" val="959397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Time</a:t>
            </a:r>
            <a:r>
              <a:rPr lang="en-US" sz="2000" baseline="0" dirty="0" smtClean="0"/>
              <a:t> triggered: </a:t>
            </a:r>
            <a:r>
              <a:rPr lang="en-US" sz="2000" dirty="0" smtClean="0"/>
              <a:t>Need to match this to trace semantics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Sample fast enough to see desired properties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000" dirty="0" smtClean="0"/>
          </a:p>
          <a:p>
            <a:r>
              <a:rPr lang="en-US" sz="2400" dirty="0" smtClean="0"/>
              <a:t>Iterative, formula-rewriting based algorithm</a:t>
            </a:r>
          </a:p>
          <a:p>
            <a:pPr lvl="1"/>
            <a:r>
              <a:rPr lang="en-US" sz="2000" dirty="0" smtClean="0"/>
              <a:t>Only need </a:t>
            </a:r>
            <a:r>
              <a:rPr lang="en-US" sz="2000" i="1" dirty="0" smtClean="0"/>
              <a:t>relevant</a:t>
            </a:r>
            <a:r>
              <a:rPr lang="en-US" sz="2000" dirty="0" smtClean="0"/>
              <a:t> history and current state</a:t>
            </a:r>
          </a:p>
        </p:txBody>
      </p:sp>
      <p:sp>
        <p:nvSpPr>
          <p:cNvPr id="4" name="Slide Number Placeholder 3"/>
          <p:cNvSpPr>
            <a:spLocks noGrp="1"/>
          </p:cNvSpPr>
          <p:nvPr>
            <p:ph type="sldNum" sz="quarter" idx="10"/>
          </p:nvPr>
        </p:nvSpPr>
        <p:spPr/>
        <p:txBody>
          <a:bodyPr/>
          <a:lstStyle/>
          <a:p>
            <a:fld id="{EDBC439B-6904-2044-9003-39354A40D89D}" type="slidenum">
              <a:rPr lang="en-US" smtClean="0"/>
              <a:pPr/>
              <a:t>28</a:t>
            </a:fld>
            <a:endParaRPr lang="en-US"/>
          </a:p>
        </p:txBody>
      </p:sp>
    </p:spTree>
    <p:extLst>
      <p:ext uri="{BB962C8B-B14F-4D97-AF65-F5344CB8AC3E}">
        <p14:creationId xmlns:p14="http://schemas.microsoft.com/office/powerpoint/2010/main" val="30702242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29</a:t>
            </a:fld>
            <a:endParaRPr lang="en-US"/>
          </a:p>
        </p:txBody>
      </p:sp>
    </p:spTree>
    <p:extLst>
      <p:ext uri="{BB962C8B-B14F-4D97-AF65-F5344CB8AC3E}">
        <p14:creationId xmlns:p14="http://schemas.microsoft.com/office/powerpoint/2010/main" val="3372174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We are going to focus on ground vehicles, but</a:t>
            </a:r>
            <a:r>
              <a:rPr lang="en-US" baseline="0" dirty="0" smtClean="0"/>
              <a:t> other types of systems are similar…</a:t>
            </a:r>
          </a:p>
        </p:txBody>
      </p:sp>
      <p:sp>
        <p:nvSpPr>
          <p:cNvPr id="4" name="Slide Number Placeholder 3"/>
          <p:cNvSpPr>
            <a:spLocks noGrp="1"/>
          </p:cNvSpPr>
          <p:nvPr>
            <p:ph type="sldNum" sz="quarter" idx="10"/>
          </p:nvPr>
        </p:nvSpPr>
        <p:spPr/>
        <p:txBody>
          <a:bodyPr/>
          <a:lstStyle/>
          <a:p>
            <a:fld id="{EDBC439B-6904-2044-9003-39354A40D89D}" type="slidenum">
              <a:rPr lang="en-US" smtClean="0"/>
              <a:pPr/>
              <a:t>3</a:t>
            </a:fld>
            <a:endParaRPr lang="en-US"/>
          </a:p>
        </p:txBody>
      </p:sp>
    </p:spTree>
    <p:extLst>
      <p:ext uri="{BB962C8B-B14F-4D97-AF65-F5344CB8AC3E}">
        <p14:creationId xmlns:p14="http://schemas.microsoft.com/office/powerpoint/2010/main" val="18891309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a:t>
            </a:r>
            <a:r>
              <a:rPr lang="en-US" baseline="0" dirty="0" smtClean="0"/>
              <a:t> evaluates formulas</a:t>
            </a:r>
          </a:p>
          <a:p>
            <a:r>
              <a:rPr lang="en-US" baseline="0" dirty="0" smtClean="0"/>
              <a:t>----- Meeting Notes (1/14/15 14:24) -----</a:t>
            </a:r>
          </a:p>
          <a:p>
            <a:r>
              <a:rPr lang="en-US" baseline="0" dirty="0" smtClean="0"/>
              <a:t>residue def should be j</a:t>
            </a:r>
          </a:p>
          <a:p>
            <a:r>
              <a:rPr lang="en-US" baseline="0" dirty="0" smtClean="0"/>
              <a:t>i is current timestep, j is step of evaluating residue</a:t>
            </a:r>
          </a:p>
          <a:p>
            <a:endParaRPr lang="en-US" baseline="0" dirty="0" smtClean="0"/>
          </a:p>
          <a:p>
            <a:r>
              <a:rPr lang="en-US" baseline="0" dirty="0" smtClean="0"/>
              <a:t>Explain reduce in “normal” way – fills in propositions and does syntactic reduction</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30</a:t>
            </a:fld>
            <a:endParaRPr lang="en-US"/>
          </a:p>
        </p:txBody>
      </p:sp>
    </p:spTree>
    <p:extLst>
      <p:ext uri="{BB962C8B-B14F-4D97-AF65-F5344CB8AC3E}">
        <p14:creationId xmlns:p14="http://schemas.microsoft.com/office/powerpoint/2010/main" val="3672181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what aggressive is.</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31</a:t>
            </a:fld>
            <a:endParaRPr lang="en-US"/>
          </a:p>
        </p:txBody>
      </p:sp>
    </p:spTree>
    <p:extLst>
      <p:ext uri="{BB962C8B-B14F-4D97-AF65-F5344CB8AC3E}">
        <p14:creationId xmlns:p14="http://schemas.microsoft.com/office/powerpoint/2010/main" val="14469545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BC439B-6904-2044-9003-39354A40D89D}" type="slidenum">
              <a:rPr lang="en-US" smtClean="0"/>
              <a:pPr/>
              <a:t>32</a:t>
            </a:fld>
            <a:endParaRPr lang="en-US"/>
          </a:p>
        </p:txBody>
      </p:sp>
    </p:spTree>
    <p:extLst>
      <p:ext uri="{BB962C8B-B14F-4D97-AF65-F5344CB8AC3E}">
        <p14:creationId xmlns:p14="http://schemas.microsoft.com/office/powerpoint/2010/main" val="4142978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BC439B-6904-2044-9003-39354A40D89D}" type="slidenum">
              <a:rPr lang="en-US" smtClean="0"/>
              <a:pPr/>
              <a:t>33</a:t>
            </a:fld>
            <a:endParaRPr lang="en-US"/>
          </a:p>
        </p:txBody>
      </p:sp>
    </p:spTree>
    <p:extLst>
      <p:ext uri="{BB962C8B-B14F-4D97-AF65-F5344CB8AC3E}">
        <p14:creationId xmlns:p14="http://schemas.microsoft.com/office/powerpoint/2010/main" val="2499414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BC439B-6904-2044-9003-39354A40D89D}" type="slidenum">
              <a:rPr lang="en-US" smtClean="0"/>
              <a:pPr/>
              <a:t>34</a:t>
            </a:fld>
            <a:endParaRPr lang="en-US"/>
          </a:p>
        </p:txBody>
      </p:sp>
    </p:spTree>
    <p:extLst>
      <p:ext uri="{BB962C8B-B14F-4D97-AF65-F5344CB8AC3E}">
        <p14:creationId xmlns:p14="http://schemas.microsoft.com/office/powerpoint/2010/main" val="507264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BC439B-6904-2044-9003-39354A40D89D}" type="slidenum">
              <a:rPr lang="en-US" smtClean="0"/>
              <a:pPr/>
              <a:t>35</a:t>
            </a:fld>
            <a:endParaRPr lang="en-US"/>
          </a:p>
        </p:txBody>
      </p:sp>
    </p:spTree>
    <p:extLst>
      <p:ext uri="{BB962C8B-B14F-4D97-AF65-F5344CB8AC3E}">
        <p14:creationId xmlns:p14="http://schemas.microsoft.com/office/powerpoint/2010/main" val="1767329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\begin{align*}</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&amp;= a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\underbrace{\lozenge_{[1,1]} (\</a:t>
            </a:r>
            <a:r>
              <a:rPr lang="en-US" sz="1200" kern="1200" dirty="0" err="1" smtClean="0">
                <a:solidFill>
                  <a:schemeClr val="tx1"/>
                </a:solidFill>
                <a:latin typeface="+mn-lt"/>
                <a:ea typeface="+mn-ea"/>
                <a:cs typeface="+mn-cs"/>
              </a:rPr>
              <a:t>xoverbrace</a:t>
            </a:r>
            <a:r>
              <a:rPr lang="en-US" sz="1200" kern="1200" dirty="0" smtClean="0">
                <a:solidFill>
                  <a:schemeClr val="tx1"/>
                </a:solidFill>
                <a:latin typeface="+mn-lt"/>
                <a:ea typeface="+mn-ea"/>
                <a:cs typeface="+mn-cs"/>
              </a:rPr>
              <a:t>{\lozenge_{[0,1]} b}^{\phi})}_{\psi} \\ \\</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&amp;= a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xoverbrace</a:t>
            </a:r>
            <a:r>
              <a:rPr lang="en-US" sz="1200" kern="1200" dirty="0" smtClean="0">
                <a:solidFill>
                  <a:schemeClr val="tx1"/>
                </a:solidFill>
                <a:latin typeface="+mn-lt"/>
                <a:ea typeface="+mn-ea"/>
                <a:cs typeface="+mn-cs"/>
              </a:rPr>
              <a:t>{\lozenge_{[1,1]} (\</a:t>
            </a:r>
            <a:r>
              <a:rPr lang="en-US" sz="1200" kern="1200" dirty="0" err="1" smtClean="0">
                <a:solidFill>
                  <a:schemeClr val="tx1"/>
                </a:solidFill>
                <a:latin typeface="+mn-lt"/>
                <a:ea typeface="+mn-ea"/>
                <a:cs typeface="+mn-cs"/>
              </a:rPr>
              <a:t>xunderbrace</a:t>
            </a:r>
            <a:r>
              <a:rPr lang="en-US" sz="1200" kern="1200" dirty="0" smtClean="0">
                <a:solidFill>
                  <a:schemeClr val="tx1"/>
                </a:solidFill>
                <a:latin typeface="+mn-lt"/>
                <a:ea typeface="+mn-ea"/>
                <a:cs typeface="+mn-cs"/>
              </a:rPr>
              <a:t>{\lozenge_{[0,1]}\, b}_{\phi})}^{\psi} \\ </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&amp;= a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\lozenge_{[1,1]} (\</a:t>
            </a:r>
            <a:r>
              <a:rPr lang="en-US" sz="1200" kern="1200" dirty="0" err="1" smtClean="0">
                <a:solidFill>
                  <a:schemeClr val="tx1"/>
                </a:solidFill>
                <a:latin typeface="+mn-lt"/>
                <a:ea typeface="+mn-ea"/>
                <a:cs typeface="+mn-cs"/>
              </a:rPr>
              <a:t>overbrace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vphantom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{1}{1}} \lozenge_{[0,1]} b}^{\phi}) \\</a:t>
            </a:r>
          </a:p>
          <a:p>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 &amp;=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{0}{\bot},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{1}{\bot},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{2}{\bot}.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{3}{\bot}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{4}{\top} \\</a:t>
            </a:r>
          </a:p>
          <a:p>
            <a:r>
              <a:rPr lang="cs-CZ" sz="1200" kern="1200" dirty="0" err="1" smtClean="0">
                <a:solidFill>
                  <a:schemeClr val="tx1"/>
                </a:solidFill>
                <a:latin typeface="+mn-lt"/>
                <a:ea typeface="+mn-ea"/>
                <a:cs typeface="+mn-cs"/>
              </a:rPr>
              <a:t>S^i</a:t>
            </a:r>
            <a:r>
              <a:rPr lang="cs-CZ" sz="1200" kern="1200" dirty="0" smtClean="0">
                <a:solidFill>
                  <a:schemeClr val="tx1"/>
                </a:solidFill>
                <a:latin typeface="+mn-lt"/>
                <a:ea typeface="+mn-ea"/>
                <a:cs typeface="+mn-cs"/>
              </a:rPr>
              <a:t>_{\</a:t>
            </a:r>
            <a:r>
              <a:rPr lang="cs-CZ" sz="1200" kern="1200" dirty="0" err="1" smtClean="0">
                <a:solidFill>
                  <a:schemeClr val="tx1"/>
                </a:solidFill>
                <a:latin typeface="+mn-lt"/>
                <a:ea typeface="+mn-ea"/>
                <a:cs typeface="+mn-cs"/>
              </a:rPr>
              <a:t>lozenge</a:t>
            </a:r>
            <a:r>
              <a:rPr lang="cs-CZ" sz="1200" kern="1200" dirty="0" smtClean="0">
                <a:solidFill>
                  <a:schemeClr val="tx1"/>
                </a:solidFill>
                <a:latin typeface="+mn-lt"/>
                <a:ea typeface="+mn-ea"/>
                <a:cs typeface="+mn-cs"/>
              </a:rPr>
              <a:t>_{[0,1]} b} &amp;= \</a:t>
            </a:r>
            <a:r>
              <a:rPr lang="cs-CZ" sz="1200" kern="1200" dirty="0" err="1" smtClean="0">
                <a:solidFill>
                  <a:schemeClr val="tx1"/>
                </a:solidFill>
                <a:latin typeface="+mn-lt"/>
                <a:ea typeface="+mn-ea"/>
                <a:cs typeface="+mn-cs"/>
              </a:rPr>
              <a:t>rp</a:t>
            </a:r>
            <a:r>
              <a:rPr lang="cs-CZ" sz="1200" kern="1200" dirty="0" smtClean="0">
                <a:solidFill>
                  <a:schemeClr val="tx1"/>
                </a:solidFill>
                <a:latin typeface="+mn-lt"/>
                <a:ea typeface="+mn-ea"/>
                <a:cs typeface="+mn-cs"/>
              </a:rPr>
              <a:t>{0}{\bot}, \</a:t>
            </a:r>
            <a:r>
              <a:rPr lang="cs-CZ" sz="1200" kern="1200" dirty="0" err="1" smtClean="0">
                <a:solidFill>
                  <a:schemeClr val="tx1"/>
                </a:solidFill>
                <a:latin typeface="+mn-lt"/>
                <a:ea typeface="+mn-ea"/>
                <a:cs typeface="+mn-cs"/>
              </a:rPr>
              <a:t>rp</a:t>
            </a:r>
            <a:r>
              <a:rPr lang="cs-CZ" sz="1200" kern="1200" dirty="0" smtClean="0">
                <a:solidFill>
                  <a:schemeClr val="tx1"/>
                </a:solidFill>
                <a:latin typeface="+mn-lt"/>
                <a:ea typeface="+mn-ea"/>
                <a:cs typeface="+mn-cs"/>
              </a:rPr>
              <a:t>{1}{\bot}, \</a:t>
            </a:r>
            <a:r>
              <a:rPr lang="cs-CZ" sz="1200" kern="1200" dirty="0" err="1" smtClean="0">
                <a:solidFill>
                  <a:schemeClr val="tx1"/>
                </a:solidFill>
                <a:latin typeface="+mn-lt"/>
                <a:ea typeface="+mn-ea"/>
                <a:cs typeface="+mn-cs"/>
              </a:rPr>
              <a:t>rp</a:t>
            </a:r>
            <a:r>
              <a:rPr lang="cs-CZ" sz="1200" kern="1200" dirty="0" smtClean="0">
                <a:solidFill>
                  <a:schemeClr val="tx1"/>
                </a:solidFill>
                <a:latin typeface="+mn-lt"/>
                <a:ea typeface="+mn-ea"/>
                <a:cs typeface="+mn-cs"/>
              </a:rPr>
              <a:t>{2}{\bot}, \</a:t>
            </a:r>
            <a:r>
              <a:rPr lang="cs-CZ" sz="1200" kern="1200" dirty="0" err="1" smtClean="0">
                <a:solidFill>
                  <a:schemeClr val="tx1"/>
                </a:solidFill>
                <a:latin typeface="+mn-lt"/>
                <a:ea typeface="+mn-ea"/>
                <a:cs typeface="+mn-cs"/>
              </a:rPr>
              <a:t>rp</a:t>
            </a:r>
            <a:r>
              <a:rPr lang="cs-CZ" sz="1200" kern="1200" dirty="0" smtClean="0">
                <a:solidFill>
                  <a:schemeClr val="tx1"/>
                </a:solidFill>
                <a:latin typeface="+mn-lt"/>
                <a:ea typeface="+mn-ea"/>
                <a:cs typeface="+mn-cs"/>
              </a:rPr>
              <a:t>{3}{\</a:t>
            </a:r>
            <a:r>
              <a:rPr lang="cs-CZ" sz="1200" kern="1200" dirty="0" err="1" smtClean="0">
                <a:solidFill>
                  <a:schemeClr val="tx1"/>
                </a:solidFill>
                <a:latin typeface="+mn-lt"/>
                <a:ea typeface="+mn-ea"/>
                <a:cs typeface="+mn-cs"/>
              </a:rPr>
              <a:t>phi</a:t>
            </a:r>
            <a:r>
              <a:rPr lang="cs-CZ" sz="1200" kern="1200" dirty="0" smtClean="0">
                <a:solidFill>
                  <a:schemeClr val="tx1"/>
                </a:solidFill>
                <a:latin typeface="+mn-lt"/>
                <a:ea typeface="+mn-ea"/>
                <a:cs typeface="+mn-cs"/>
              </a:rPr>
              <a:t>}\\%, \</a:t>
            </a:r>
            <a:r>
              <a:rPr lang="cs-CZ" sz="1200" kern="1200" dirty="0" err="1" smtClean="0">
                <a:solidFill>
                  <a:schemeClr val="tx1"/>
                </a:solidFill>
                <a:latin typeface="+mn-lt"/>
                <a:ea typeface="+mn-ea"/>
                <a:cs typeface="+mn-cs"/>
              </a:rPr>
              <a:t>rp</a:t>
            </a:r>
            <a:r>
              <a:rPr lang="cs-CZ" sz="1200" kern="1200" dirty="0" smtClean="0">
                <a:solidFill>
                  <a:schemeClr val="tx1"/>
                </a:solidFill>
                <a:latin typeface="+mn-lt"/>
                <a:ea typeface="+mn-ea"/>
                <a:cs typeface="+mn-cs"/>
              </a:rPr>
              <a:t>{4}{\top} \\</a:t>
            </a:r>
          </a:p>
          <a:p>
            <a:r>
              <a:rPr lang="is-IS" sz="1200" kern="1200" dirty="0" smtClean="0">
                <a:solidFill>
                  <a:schemeClr val="tx1"/>
                </a:solidFill>
                <a:latin typeface="+mn-lt"/>
                <a:ea typeface="+mn-ea"/>
                <a:cs typeface="+mn-cs"/>
              </a:rPr>
              <a:t>S^i_{\varphi} &amp;= \rp{0}{\top} , \rp{1}{\bot}, \rp{2}{\psi}, \rp{3}{\psi}\\%, \rp{4}{\top} \\</a:t>
            </a:r>
          </a:p>
          <a:p>
            <a:r>
              <a:rPr lang="en-US" sz="1200" kern="1200" dirty="0" smtClean="0">
                <a:solidFill>
                  <a:schemeClr val="tx1"/>
                </a:solidFill>
                <a:latin typeface="+mn-lt"/>
                <a:ea typeface="+mn-ea"/>
                <a:cs typeface="+mn-cs"/>
              </a:rPr>
              <a:t>\end{align*}</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36</a:t>
            </a:fld>
            <a:endParaRPr lang="en-US"/>
          </a:p>
        </p:txBody>
      </p:sp>
    </p:spTree>
    <p:extLst>
      <p:ext uri="{BB962C8B-B14F-4D97-AF65-F5344CB8AC3E}">
        <p14:creationId xmlns:p14="http://schemas.microsoft.com/office/powerpoint/2010/main" val="3529346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(1/14/15 14:24) -----</a:t>
            </a:r>
          </a:p>
          <a:p>
            <a:r>
              <a:rPr lang="en-US" dirty="0"/>
              <a:t>mention 3/4 get solved </a:t>
            </a:r>
            <a:r>
              <a:rPr lang="en-US" dirty="0" smtClean="0"/>
              <a:t>aggressively</a:t>
            </a:r>
          </a:p>
          <a:p>
            <a:endParaRPr lang="en-US" dirty="0" smtClean="0"/>
          </a:p>
          <a:p>
            <a:r>
              <a:rPr lang="en-US" dirty="0" smtClean="0"/>
              <a:t>Fix period in figure</a:t>
            </a:r>
          </a:p>
          <a:p>
            <a:endParaRPr lang="en-US" dirty="0" smtClean="0"/>
          </a:p>
          <a:p>
            <a:endParaRPr lang="en-US" dirty="0" smtClean="0"/>
          </a:p>
          <a:p>
            <a:r>
              <a:rPr lang="en-US" sz="1200" kern="1200" dirty="0" smtClean="0">
                <a:solidFill>
                  <a:schemeClr val="tx1"/>
                </a:solidFill>
                <a:latin typeface="+mn-lt"/>
                <a:ea typeface="+mn-ea"/>
                <a:cs typeface="+mn-cs"/>
              </a:rPr>
              <a:t>\begin{align*}</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&amp;= a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\underbrace{\lozenge_{[1,1]} (\</a:t>
            </a:r>
            <a:r>
              <a:rPr lang="en-US" sz="1200" kern="1200" dirty="0" err="1" smtClean="0">
                <a:solidFill>
                  <a:schemeClr val="tx1"/>
                </a:solidFill>
                <a:latin typeface="+mn-lt"/>
                <a:ea typeface="+mn-ea"/>
                <a:cs typeface="+mn-cs"/>
              </a:rPr>
              <a:t>xoverbrace</a:t>
            </a:r>
            <a:r>
              <a:rPr lang="en-US" sz="1200" kern="1200" dirty="0" smtClean="0">
                <a:solidFill>
                  <a:schemeClr val="tx1"/>
                </a:solidFill>
                <a:latin typeface="+mn-lt"/>
                <a:ea typeface="+mn-ea"/>
                <a:cs typeface="+mn-cs"/>
              </a:rPr>
              <a:t>{\lozenge_{[0,1]} b}^{\phi})}_{\psi} \\ \\</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&amp;= a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xoverbrace</a:t>
            </a:r>
            <a:r>
              <a:rPr lang="en-US" sz="1200" kern="1200" dirty="0" smtClean="0">
                <a:solidFill>
                  <a:schemeClr val="tx1"/>
                </a:solidFill>
                <a:latin typeface="+mn-lt"/>
                <a:ea typeface="+mn-ea"/>
                <a:cs typeface="+mn-cs"/>
              </a:rPr>
              <a:t>{\lozenge_{[1,1]} (\</a:t>
            </a:r>
            <a:r>
              <a:rPr lang="en-US" sz="1200" kern="1200" dirty="0" err="1" smtClean="0">
                <a:solidFill>
                  <a:schemeClr val="tx1"/>
                </a:solidFill>
                <a:latin typeface="+mn-lt"/>
                <a:ea typeface="+mn-ea"/>
                <a:cs typeface="+mn-cs"/>
              </a:rPr>
              <a:t>xunderbrace</a:t>
            </a:r>
            <a:r>
              <a:rPr lang="en-US" sz="1200" kern="1200" dirty="0" smtClean="0">
                <a:solidFill>
                  <a:schemeClr val="tx1"/>
                </a:solidFill>
                <a:latin typeface="+mn-lt"/>
                <a:ea typeface="+mn-ea"/>
                <a:cs typeface="+mn-cs"/>
              </a:rPr>
              <a:t>{\lozenge_{[0,1]}\, b}_{\phi})}^{\psi} \\ </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&amp;= a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\lozenge_{[1,1]} (\</a:t>
            </a:r>
            <a:r>
              <a:rPr lang="en-US" sz="1200" kern="1200" dirty="0" err="1" smtClean="0">
                <a:solidFill>
                  <a:schemeClr val="tx1"/>
                </a:solidFill>
                <a:latin typeface="+mn-lt"/>
                <a:ea typeface="+mn-ea"/>
                <a:cs typeface="+mn-cs"/>
              </a:rPr>
              <a:t>overbrace</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vphantom</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frac</a:t>
            </a:r>
            <a:r>
              <a:rPr lang="en-US" sz="1200" kern="1200" dirty="0" smtClean="0">
                <a:solidFill>
                  <a:schemeClr val="tx1"/>
                </a:solidFill>
                <a:latin typeface="+mn-lt"/>
                <a:ea typeface="+mn-ea"/>
                <a:cs typeface="+mn-cs"/>
              </a:rPr>
              <a:t>{1}{1}} \lozenge_{[0,1]} b}^{\phi}) \\</a:t>
            </a:r>
          </a:p>
          <a:p>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 &amp;=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{0}{\bot},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{1}{\bot},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{2}{\bot}.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{3}{\bot},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{4}{\top} \\</a:t>
            </a:r>
          </a:p>
          <a:p>
            <a:r>
              <a:rPr lang="cs-CZ" sz="1200" kern="1200" dirty="0" err="1" smtClean="0">
                <a:solidFill>
                  <a:schemeClr val="tx1"/>
                </a:solidFill>
                <a:latin typeface="+mn-lt"/>
                <a:ea typeface="+mn-ea"/>
                <a:cs typeface="+mn-cs"/>
              </a:rPr>
              <a:t>S^i</a:t>
            </a:r>
            <a:r>
              <a:rPr lang="cs-CZ" sz="1200" kern="1200" dirty="0" smtClean="0">
                <a:solidFill>
                  <a:schemeClr val="tx1"/>
                </a:solidFill>
                <a:latin typeface="+mn-lt"/>
                <a:ea typeface="+mn-ea"/>
                <a:cs typeface="+mn-cs"/>
              </a:rPr>
              <a:t>_{\</a:t>
            </a:r>
            <a:r>
              <a:rPr lang="cs-CZ" sz="1200" kern="1200" dirty="0" err="1" smtClean="0">
                <a:solidFill>
                  <a:schemeClr val="tx1"/>
                </a:solidFill>
                <a:latin typeface="+mn-lt"/>
                <a:ea typeface="+mn-ea"/>
                <a:cs typeface="+mn-cs"/>
              </a:rPr>
              <a:t>lozenge</a:t>
            </a:r>
            <a:r>
              <a:rPr lang="cs-CZ" sz="1200" kern="1200" dirty="0" smtClean="0">
                <a:solidFill>
                  <a:schemeClr val="tx1"/>
                </a:solidFill>
                <a:latin typeface="+mn-lt"/>
                <a:ea typeface="+mn-ea"/>
                <a:cs typeface="+mn-cs"/>
              </a:rPr>
              <a:t>_{[0,1]} b} &amp;= \</a:t>
            </a:r>
            <a:r>
              <a:rPr lang="cs-CZ" sz="1200" kern="1200" dirty="0" err="1" smtClean="0">
                <a:solidFill>
                  <a:schemeClr val="tx1"/>
                </a:solidFill>
                <a:latin typeface="+mn-lt"/>
                <a:ea typeface="+mn-ea"/>
                <a:cs typeface="+mn-cs"/>
              </a:rPr>
              <a:t>rp</a:t>
            </a:r>
            <a:r>
              <a:rPr lang="cs-CZ" sz="1200" kern="1200" dirty="0" smtClean="0">
                <a:solidFill>
                  <a:schemeClr val="tx1"/>
                </a:solidFill>
                <a:latin typeface="+mn-lt"/>
                <a:ea typeface="+mn-ea"/>
                <a:cs typeface="+mn-cs"/>
              </a:rPr>
              <a:t>{0}{\bot}, \</a:t>
            </a:r>
            <a:r>
              <a:rPr lang="cs-CZ" sz="1200" kern="1200" dirty="0" err="1" smtClean="0">
                <a:solidFill>
                  <a:schemeClr val="tx1"/>
                </a:solidFill>
                <a:latin typeface="+mn-lt"/>
                <a:ea typeface="+mn-ea"/>
                <a:cs typeface="+mn-cs"/>
              </a:rPr>
              <a:t>rp</a:t>
            </a:r>
            <a:r>
              <a:rPr lang="cs-CZ" sz="1200" kern="1200" dirty="0" smtClean="0">
                <a:solidFill>
                  <a:schemeClr val="tx1"/>
                </a:solidFill>
                <a:latin typeface="+mn-lt"/>
                <a:ea typeface="+mn-ea"/>
                <a:cs typeface="+mn-cs"/>
              </a:rPr>
              <a:t>{1}{\bot}, \</a:t>
            </a:r>
            <a:r>
              <a:rPr lang="cs-CZ" sz="1200" kern="1200" dirty="0" err="1" smtClean="0">
                <a:solidFill>
                  <a:schemeClr val="tx1"/>
                </a:solidFill>
                <a:latin typeface="+mn-lt"/>
                <a:ea typeface="+mn-ea"/>
                <a:cs typeface="+mn-cs"/>
              </a:rPr>
              <a:t>rp</a:t>
            </a:r>
            <a:r>
              <a:rPr lang="cs-CZ" sz="1200" kern="1200" dirty="0" smtClean="0">
                <a:solidFill>
                  <a:schemeClr val="tx1"/>
                </a:solidFill>
                <a:latin typeface="+mn-lt"/>
                <a:ea typeface="+mn-ea"/>
                <a:cs typeface="+mn-cs"/>
              </a:rPr>
              <a:t>{2}{\bot}, \</a:t>
            </a:r>
            <a:r>
              <a:rPr lang="cs-CZ" sz="1200" kern="1200" dirty="0" err="1" smtClean="0">
                <a:solidFill>
                  <a:schemeClr val="tx1"/>
                </a:solidFill>
                <a:latin typeface="+mn-lt"/>
                <a:ea typeface="+mn-ea"/>
                <a:cs typeface="+mn-cs"/>
              </a:rPr>
              <a:t>rp</a:t>
            </a:r>
            <a:r>
              <a:rPr lang="cs-CZ" sz="1200" kern="1200" dirty="0" smtClean="0">
                <a:solidFill>
                  <a:schemeClr val="tx1"/>
                </a:solidFill>
                <a:latin typeface="+mn-lt"/>
                <a:ea typeface="+mn-ea"/>
                <a:cs typeface="+mn-cs"/>
              </a:rPr>
              <a:t>{3}{\top}, \</a:t>
            </a:r>
            <a:r>
              <a:rPr lang="cs-CZ" sz="1200" kern="1200" dirty="0" err="1" smtClean="0">
                <a:solidFill>
                  <a:schemeClr val="tx1"/>
                </a:solidFill>
                <a:latin typeface="+mn-lt"/>
                <a:ea typeface="+mn-ea"/>
                <a:cs typeface="+mn-cs"/>
              </a:rPr>
              <a:t>rp</a:t>
            </a:r>
            <a:r>
              <a:rPr lang="cs-CZ" sz="1200" kern="1200" dirty="0" smtClean="0">
                <a:solidFill>
                  <a:schemeClr val="tx1"/>
                </a:solidFill>
                <a:latin typeface="+mn-lt"/>
                <a:ea typeface="+mn-ea"/>
                <a:cs typeface="+mn-cs"/>
              </a:rPr>
              <a:t>{4}{\top} \\</a:t>
            </a:r>
          </a:p>
          <a:p>
            <a:r>
              <a:rPr lang="is-IS" sz="1200" kern="1200" dirty="0" smtClean="0">
                <a:solidFill>
                  <a:schemeClr val="tx1"/>
                </a:solidFill>
                <a:latin typeface="+mn-lt"/>
                <a:ea typeface="+mn-ea"/>
                <a:cs typeface="+mn-cs"/>
              </a:rPr>
              <a:t>S^i_{\varphi} &amp;= \rp{0}{\top} , \rp{1}{\bot}, \rp{2}{\top}, \rp{3}{\top}, \rp{4}{\top} \\</a:t>
            </a:r>
          </a:p>
          <a:p>
            <a:r>
              <a:rPr lang="en-US" sz="1200" kern="1200" dirty="0" smtClean="0">
                <a:solidFill>
                  <a:schemeClr val="tx1"/>
                </a:solidFill>
                <a:latin typeface="+mn-lt"/>
                <a:ea typeface="+mn-ea"/>
                <a:cs typeface="+mn-cs"/>
              </a:rPr>
              <a:t>\end{align*}</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37</a:t>
            </a:fld>
            <a:endParaRPr lang="en-US"/>
          </a:p>
        </p:txBody>
      </p:sp>
    </p:spTree>
    <p:extLst>
      <p:ext uri="{BB962C8B-B14F-4D97-AF65-F5344CB8AC3E}">
        <p14:creationId xmlns:p14="http://schemas.microsoft.com/office/powerpoint/2010/main" val="417503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38</a:t>
            </a:fld>
            <a:endParaRPr lang="en-US"/>
          </a:p>
        </p:txBody>
      </p:sp>
    </p:spTree>
    <p:extLst>
      <p:ext uri="{BB962C8B-B14F-4D97-AF65-F5344CB8AC3E}">
        <p14:creationId xmlns:p14="http://schemas.microsoft.com/office/powerpoint/2010/main" val="538074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39</a:t>
            </a:fld>
            <a:endParaRPr lang="en-US"/>
          </a:p>
        </p:txBody>
      </p:sp>
    </p:spTree>
    <p:extLst>
      <p:ext uri="{BB962C8B-B14F-4D97-AF65-F5344CB8AC3E}">
        <p14:creationId xmlns:p14="http://schemas.microsoft.com/office/powerpoint/2010/main" val="959397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RV</a:t>
            </a:r>
            <a:r>
              <a:rPr lang="en-US" baseline="0" dirty="0" smtClean="0"/>
              <a:t> also lets us look at different system levels</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memory – avoid</a:t>
            </a:r>
            <a:r>
              <a:rPr lang="en-US" baseline="0" dirty="0" smtClean="0"/>
              <a:t> memory leaks</a:t>
            </a:r>
          </a:p>
          <a:p>
            <a:r>
              <a:rPr lang="en-US" baseline="0" dirty="0" smtClean="0"/>
              <a:t>No recursion – guaranteed stack depth</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40</a:t>
            </a:fld>
            <a:endParaRPr lang="en-US"/>
          </a:p>
        </p:txBody>
      </p:sp>
    </p:spTree>
    <p:extLst>
      <p:ext uri="{BB962C8B-B14F-4D97-AF65-F5344CB8AC3E}">
        <p14:creationId xmlns:p14="http://schemas.microsoft.com/office/powerpoint/2010/main" val="17955016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want dynamic memory, but the algorithm uses many lists of things</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41</a:t>
            </a:fld>
            <a:endParaRPr lang="en-US"/>
          </a:p>
        </p:txBody>
      </p:sp>
    </p:spTree>
    <p:extLst>
      <p:ext uri="{BB962C8B-B14F-4D97-AF65-F5344CB8AC3E}">
        <p14:creationId xmlns:p14="http://schemas.microsoft.com/office/powerpoint/2010/main" val="3070590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BC439B-6904-2044-9003-39354A40D89D}" type="slidenum">
              <a:rPr lang="en-US" smtClean="0"/>
              <a:pPr/>
              <a:t>42</a:t>
            </a:fld>
            <a:endParaRPr lang="en-US"/>
          </a:p>
        </p:txBody>
      </p:sp>
    </p:spTree>
    <p:extLst>
      <p:ext uri="{BB962C8B-B14F-4D97-AF65-F5344CB8AC3E}">
        <p14:creationId xmlns:p14="http://schemas.microsoft.com/office/powerpoint/2010/main" val="22274393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2000" dirty="0" smtClean="0"/>
              <a:t>Intervals</a:t>
            </a:r>
            <a:r>
              <a:rPr lang="en-US" sz="2000" baseline="0" dirty="0" smtClean="0"/>
              <a:t> d</a:t>
            </a:r>
            <a:r>
              <a:rPr lang="en-US" sz="2000" dirty="0" smtClean="0"/>
              <a:t>ecrease average storage space</a:t>
            </a:r>
          </a:p>
          <a:p>
            <a:pPr marL="0" marR="0" lvl="2" indent="0" algn="l" defTabSz="457200" rtl="0" eaLnBrk="1" fontAlgn="auto" latinLnBrk="0" hangingPunct="1">
              <a:lnSpc>
                <a:spcPct val="100000"/>
              </a:lnSpc>
              <a:spcBef>
                <a:spcPts val="0"/>
              </a:spcBef>
              <a:spcAft>
                <a:spcPts val="0"/>
              </a:spcAft>
              <a:buClrTx/>
              <a:buSzTx/>
              <a:buFontTx/>
              <a:buNone/>
              <a:tabLst/>
              <a:defRPr/>
            </a:pPr>
            <a:r>
              <a:rPr lang="en-US" sz="2000" dirty="0" smtClean="0"/>
              <a:t>	doesn’t help with</a:t>
            </a:r>
            <a:r>
              <a:rPr lang="en-US" sz="2000" baseline="0" dirty="0" smtClean="0"/>
              <a:t> static allocation</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EDBC439B-6904-2044-9003-39354A40D89D}" type="slidenum">
              <a:rPr lang="en-US" smtClean="0"/>
              <a:pPr/>
              <a:t>43</a:t>
            </a:fld>
            <a:endParaRPr lang="en-US"/>
          </a:p>
        </p:txBody>
      </p:sp>
    </p:spTree>
    <p:extLst>
      <p:ext uri="{BB962C8B-B14F-4D97-AF65-F5344CB8AC3E}">
        <p14:creationId xmlns:p14="http://schemas.microsoft.com/office/powerpoint/2010/main" val="3639892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(1/14/15 14:24) -----</a:t>
            </a:r>
          </a:p>
          <a:p>
            <a:r>
              <a:rPr lang="en-US"/>
              <a:t>Structure Update</a:t>
            </a:r>
          </a:p>
        </p:txBody>
      </p:sp>
      <p:sp>
        <p:nvSpPr>
          <p:cNvPr id="4" name="Slide Number Placeholder 3"/>
          <p:cNvSpPr>
            <a:spLocks noGrp="1"/>
          </p:cNvSpPr>
          <p:nvPr>
            <p:ph type="sldNum" sz="quarter" idx="10"/>
          </p:nvPr>
        </p:nvSpPr>
        <p:spPr/>
        <p:txBody>
          <a:bodyPr/>
          <a:lstStyle/>
          <a:p>
            <a:fld id="{EDBC439B-6904-2044-9003-39354A40D89D}" type="slidenum">
              <a:rPr lang="en-US" smtClean="0"/>
              <a:pPr/>
              <a:t>45</a:t>
            </a:fld>
            <a:endParaRPr lang="en-US"/>
          </a:p>
        </p:txBody>
      </p:sp>
    </p:spTree>
    <p:extLst>
      <p:ext uri="{BB962C8B-B14F-4D97-AF65-F5344CB8AC3E}">
        <p14:creationId xmlns:p14="http://schemas.microsoft.com/office/powerpoint/2010/main" val="35299310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(1/14/15 14:24) -----</a:t>
            </a:r>
          </a:p>
          <a:p>
            <a:r>
              <a:rPr lang="en-US"/>
              <a:t>grid lines</a:t>
            </a:r>
          </a:p>
        </p:txBody>
      </p:sp>
      <p:sp>
        <p:nvSpPr>
          <p:cNvPr id="4" name="Slide Number Placeholder 3"/>
          <p:cNvSpPr>
            <a:spLocks noGrp="1"/>
          </p:cNvSpPr>
          <p:nvPr>
            <p:ph type="sldNum" sz="quarter" idx="10"/>
          </p:nvPr>
        </p:nvSpPr>
        <p:spPr/>
        <p:txBody>
          <a:bodyPr/>
          <a:lstStyle/>
          <a:p>
            <a:fld id="{EDBC439B-6904-2044-9003-39354A40D89D}" type="slidenum">
              <a:rPr lang="en-US" smtClean="0"/>
              <a:pPr/>
              <a:t>46</a:t>
            </a:fld>
            <a:endParaRPr lang="en-US"/>
          </a:p>
        </p:txBody>
      </p:sp>
    </p:spTree>
    <p:extLst>
      <p:ext uri="{BB962C8B-B14F-4D97-AF65-F5344CB8AC3E}">
        <p14:creationId xmlns:p14="http://schemas.microsoft.com/office/powerpoint/2010/main" val="17200819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BE AROUND</a:t>
            </a:r>
            <a:r>
              <a:rPr lang="en-US" baseline="0" dirty="0" smtClean="0"/>
              <a:t> 48 minutes!</a:t>
            </a:r>
            <a:endParaRPr lang="en-US" dirty="0" smtClean="0"/>
          </a:p>
          <a:p>
            <a:r>
              <a:rPr lang="en-US" dirty="0" smtClean="0"/>
              <a:t>~11</a:t>
            </a:r>
            <a:r>
              <a:rPr lang="en-US" baseline="0" dirty="0" smtClean="0"/>
              <a:t> minutes from here to end</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47</a:t>
            </a:fld>
            <a:endParaRPr lang="en-US"/>
          </a:p>
        </p:txBody>
      </p:sp>
    </p:spTree>
    <p:extLst>
      <p:ext uri="{BB962C8B-B14F-4D97-AF65-F5344CB8AC3E}">
        <p14:creationId xmlns:p14="http://schemas.microsoft.com/office/powerpoint/2010/main" val="9593970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 Meeting Notes (1/14/15 14:24) -----</a:t>
            </a:r>
          </a:p>
          <a:p>
            <a:r>
              <a:rPr lang="en-US" dirty="0" smtClean="0"/>
              <a:t>disengaged -- debouncing</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49</a:t>
            </a:fld>
            <a:endParaRPr lang="en-US"/>
          </a:p>
        </p:txBody>
      </p:sp>
    </p:spTree>
    <p:extLst>
      <p:ext uri="{BB962C8B-B14F-4D97-AF65-F5344CB8AC3E}">
        <p14:creationId xmlns:p14="http://schemas.microsoft.com/office/powerpoint/2010/main" val="2828997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(1/14/15 14:24) -----</a:t>
            </a:r>
          </a:p>
          <a:p>
            <a:r>
              <a:rPr lang="en-US" dirty="0"/>
              <a:t>Test-rig caused false positive -- induced by design</a:t>
            </a:r>
          </a:p>
          <a:p>
            <a:endParaRPr lang="en-US" dirty="0"/>
          </a:p>
          <a:p>
            <a:r>
              <a:rPr lang="en-US" dirty="0"/>
              <a:t>not monitor caused</a:t>
            </a:r>
          </a:p>
        </p:txBody>
      </p:sp>
      <p:sp>
        <p:nvSpPr>
          <p:cNvPr id="4" name="Slide Number Placeholder 3"/>
          <p:cNvSpPr>
            <a:spLocks noGrp="1"/>
          </p:cNvSpPr>
          <p:nvPr>
            <p:ph type="sldNum" sz="quarter" idx="10"/>
          </p:nvPr>
        </p:nvSpPr>
        <p:spPr/>
        <p:txBody>
          <a:bodyPr/>
          <a:lstStyle/>
          <a:p>
            <a:fld id="{EDBC439B-6904-2044-9003-39354A40D89D}" type="slidenum">
              <a:rPr lang="en-US" smtClean="0"/>
              <a:pPr/>
              <a:t>52</a:t>
            </a:fld>
            <a:endParaRPr lang="en-US"/>
          </a:p>
        </p:txBody>
      </p:sp>
    </p:spTree>
    <p:extLst>
      <p:ext uri="{BB962C8B-B14F-4D97-AF65-F5344CB8AC3E}">
        <p14:creationId xmlns:p14="http://schemas.microsoft.com/office/powerpoint/2010/main" val="204722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(1/13/15 22:54) -----</a:t>
            </a:r>
          </a:p>
          <a:p>
            <a:r>
              <a:rPr lang="en-US"/>
              <a:t>put invariant on slide?</a:t>
            </a:r>
          </a:p>
        </p:txBody>
      </p:sp>
      <p:sp>
        <p:nvSpPr>
          <p:cNvPr id="4" name="Slide Number Placeholder 3"/>
          <p:cNvSpPr>
            <a:spLocks noGrp="1"/>
          </p:cNvSpPr>
          <p:nvPr>
            <p:ph type="sldNum" sz="quarter" idx="10"/>
          </p:nvPr>
        </p:nvSpPr>
        <p:spPr/>
        <p:txBody>
          <a:bodyPr/>
          <a:lstStyle/>
          <a:p>
            <a:fld id="{EDBC439B-6904-2044-9003-39354A40D89D}" type="slidenum">
              <a:rPr lang="en-US" smtClean="0"/>
              <a:pPr/>
              <a:t>54</a:t>
            </a:fld>
            <a:endParaRPr lang="en-US"/>
          </a:p>
        </p:txBody>
      </p:sp>
    </p:spTree>
    <p:extLst>
      <p:ext uri="{BB962C8B-B14F-4D97-AF65-F5344CB8AC3E}">
        <p14:creationId xmlns:p14="http://schemas.microsoft.com/office/powerpoint/2010/main" val="1652973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charset="0"/>
              <a:buNone/>
            </a:pPr>
            <a:r>
              <a:rPr lang="en-US" sz="2400" dirty="0" smtClean="0"/>
              <a:t>Offline</a:t>
            </a:r>
            <a:r>
              <a:rPr lang="en-US" sz="2400" baseline="0" dirty="0" smtClean="0"/>
              <a:t> or Online</a:t>
            </a:r>
          </a:p>
          <a:p>
            <a:pPr>
              <a:buFont typeface="Arial" charset="0"/>
              <a:buNone/>
            </a:pPr>
            <a:endParaRPr lang="en-US" sz="2400" dirty="0" smtClean="0"/>
          </a:p>
          <a:p>
            <a:pPr>
              <a:buFont typeface="Arial" charset="0"/>
              <a:buChar char="•"/>
            </a:pPr>
            <a:r>
              <a:rPr lang="en-US" sz="2400" dirty="0" smtClean="0"/>
              <a:t>Can </a:t>
            </a:r>
            <a:r>
              <a:rPr lang="en-US" sz="2400" dirty="0" smtClean="0"/>
              <a:t>run offline (log checking) or online (runtime)</a:t>
            </a:r>
          </a:p>
          <a:p>
            <a:pPr lvl="1">
              <a:buFont typeface="Arial" charset="0"/>
              <a:buChar char="•"/>
            </a:pPr>
            <a:r>
              <a:rPr lang="en-US" sz="2000" dirty="0" smtClean="0"/>
              <a:t>Many different names, all similar </a:t>
            </a:r>
            <a:r>
              <a:rPr lang="en-US" sz="2000" dirty="0" smtClean="0"/>
              <a:t>idea</a:t>
            </a:r>
            <a:endParaRPr lang="en-US" sz="2000" dirty="0" smtClean="0"/>
          </a:p>
        </p:txBody>
      </p:sp>
      <p:sp>
        <p:nvSpPr>
          <p:cNvPr id="4" name="Slide Number Placeholder 3"/>
          <p:cNvSpPr>
            <a:spLocks noGrp="1"/>
          </p:cNvSpPr>
          <p:nvPr>
            <p:ph type="sldNum" sz="quarter" idx="10"/>
          </p:nvPr>
        </p:nvSpPr>
        <p:spPr/>
        <p:txBody>
          <a:bodyPr/>
          <a:lstStyle/>
          <a:p>
            <a:fld id="{EDBC439B-6904-2044-9003-39354A40D89D}"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Detected violations of realistic properties on real system logs</a:t>
            </a:r>
          </a:p>
          <a:p>
            <a:r>
              <a:rPr lang="en-US" sz="1200" dirty="0" smtClean="0"/>
              <a:t>	FEASIBLE!</a:t>
            </a:r>
          </a:p>
          <a:p>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Specification quality is very important</a:t>
            </a:r>
          </a:p>
        </p:txBody>
      </p:sp>
      <p:sp>
        <p:nvSpPr>
          <p:cNvPr id="4" name="Slide Number Placeholder 3"/>
          <p:cNvSpPr>
            <a:spLocks noGrp="1"/>
          </p:cNvSpPr>
          <p:nvPr>
            <p:ph type="sldNum" sz="quarter" idx="10"/>
          </p:nvPr>
        </p:nvSpPr>
        <p:spPr/>
        <p:txBody>
          <a:bodyPr/>
          <a:lstStyle/>
          <a:p>
            <a:fld id="{EDBC439B-6904-2044-9003-39354A40D89D}" type="slidenum">
              <a:rPr lang="en-US" smtClean="0"/>
              <a:pPr/>
              <a:t>55</a:t>
            </a:fld>
            <a:endParaRPr lang="en-US"/>
          </a:p>
        </p:txBody>
      </p:sp>
    </p:spTree>
    <p:extLst>
      <p:ext uri="{BB962C8B-B14F-4D97-AF65-F5344CB8AC3E}">
        <p14:creationId xmlns:p14="http://schemas.microsoft.com/office/powerpoint/2010/main" val="959397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p:txBody>
      </p:sp>
      <p:sp>
        <p:nvSpPr>
          <p:cNvPr id="4" name="Slide Number Placeholder 3"/>
          <p:cNvSpPr>
            <a:spLocks noGrp="1"/>
          </p:cNvSpPr>
          <p:nvPr>
            <p:ph type="sldNum" sz="quarter" idx="10"/>
          </p:nvPr>
        </p:nvSpPr>
        <p:spPr/>
        <p:txBody>
          <a:bodyPr/>
          <a:lstStyle/>
          <a:p>
            <a:fld id="{EDBC439B-6904-2044-9003-39354A40D89D}" type="slidenum">
              <a:rPr lang="en-US" smtClean="0"/>
              <a:pPr/>
              <a:t>57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58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59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Time</a:t>
            </a:r>
            <a:r>
              <a:rPr lang="en-US" sz="2000" baseline="0" dirty="0" smtClean="0"/>
              <a:t> triggered: </a:t>
            </a:r>
            <a:r>
              <a:rPr lang="en-US" sz="2000" dirty="0" smtClean="0"/>
              <a:t>Need to match this to trace semantics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Sample fast enough to see desired properties</a:t>
            </a:r>
          </a:p>
          <a:p>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Bounded logic and “real” time – trace will progress</a:t>
            </a:r>
          </a:p>
          <a:p>
            <a:endParaRPr lang="en-US" dirty="0"/>
          </a:p>
          <a:p>
            <a:r>
              <a:rPr lang="en-US" dirty="0"/>
              <a:t>----- Meeting Notes (1/14/15 14:09) -----</a:t>
            </a:r>
          </a:p>
          <a:p>
            <a:r>
              <a:rPr lang="en-US" dirty="0"/>
              <a:t>add bullet -- sample into event triggered</a:t>
            </a:r>
          </a:p>
          <a:p>
            <a:endParaRPr lang="en-US" dirty="0"/>
          </a:p>
          <a:p>
            <a:r>
              <a:rPr lang="en-US" dirty="0"/>
              <a:t>better discussion of prefixes -- how does two-valued logic </a:t>
            </a:r>
            <a:r>
              <a:rPr lang="en-US" dirty="0" smtClean="0"/>
              <a:t>work</a:t>
            </a:r>
          </a:p>
          <a:p>
            <a:endParaRPr lang="en-US" dirty="0" smtClean="0"/>
          </a:p>
          <a:p>
            <a:r>
              <a:rPr lang="en-US" dirty="0" smtClean="0"/>
              <a:t>Need example of two-valued logic in three-valued way</a:t>
            </a:r>
          </a:p>
          <a:p>
            <a:r>
              <a:rPr lang="en-US" dirty="0" smtClean="0"/>
              <a:t>“it will rain today or tomorrow” Yes/No</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72</a:t>
            </a:fld>
            <a:endParaRPr lang="en-US"/>
          </a:p>
        </p:txBody>
      </p:sp>
    </p:spTree>
    <p:extLst>
      <p:ext uri="{BB962C8B-B14F-4D97-AF65-F5344CB8AC3E}">
        <p14:creationId xmlns:p14="http://schemas.microsoft.com/office/powerpoint/2010/main" val="3070224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\begin{algorithmic}[1]</a:t>
            </a:r>
          </a:p>
          <a:p>
            <a:r>
              <a:rPr lang="en-US" sz="1200" kern="1200" dirty="0" smtClean="0">
                <a:solidFill>
                  <a:schemeClr val="tx1"/>
                </a:solidFill>
                <a:latin typeface="+mn-lt"/>
                <a:ea typeface="+mn-ea"/>
                <a:cs typeface="+mn-cs"/>
              </a:rPr>
              <a:t>%\STATE Recognize formulas for which we build structures</a:t>
            </a:r>
          </a:p>
          <a:p>
            <a:r>
              <a:rPr lang="en-US" sz="1200" kern="1200" dirty="0" smtClean="0">
                <a:solidFill>
                  <a:schemeClr val="tx1"/>
                </a:solidFill>
                <a:latin typeface="+mn-lt"/>
                <a:ea typeface="+mn-ea"/>
                <a:cs typeface="+mn-cs"/>
              </a:rPr>
              <a:t>\STATE For all recognized formulas $\psi \in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tempSub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$S^{-1}_{\psi}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emptyset</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\STATE $S^{-1}_\</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emptyset</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\STATE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0$</a:t>
            </a:r>
          </a:p>
          <a:p>
            <a:r>
              <a:rPr lang="en-US" sz="1200" kern="1200" dirty="0" smtClean="0">
                <a:solidFill>
                  <a:schemeClr val="tx1"/>
                </a:solidFill>
                <a:latin typeface="+mn-lt"/>
                <a:ea typeface="+mn-ea"/>
                <a:cs typeface="+mn-cs"/>
              </a:rPr>
              <a:t>\LOOP</a:t>
            </a:r>
          </a:p>
          <a:p>
            <a:r>
              <a:rPr lang="en-US" sz="1200" kern="1200" dirty="0" smtClean="0">
                <a:solidFill>
                  <a:schemeClr val="tx1"/>
                </a:solidFill>
                <a:latin typeface="+mn-lt"/>
                <a:ea typeface="+mn-ea"/>
                <a:cs typeface="+mn-cs"/>
              </a:rPr>
              <a:t>\STATE Obtain $(\</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tau_i</a:t>
            </a:r>
            <a:r>
              <a:rPr lang="en-US" sz="1200" kern="1200" dirty="0" smtClean="0">
                <a:solidFill>
                  <a:schemeClr val="tx1"/>
                </a:solidFill>
                <a:latin typeface="+mn-lt"/>
                <a:ea typeface="+mn-ea"/>
                <a:cs typeface="+mn-cs"/>
              </a:rPr>
              <a:t>$ from trace</a:t>
            </a:r>
          </a:p>
          <a:p>
            <a:r>
              <a:rPr lang="en-US" sz="1200" kern="1200" dirty="0" smtClean="0">
                <a:solidFill>
                  <a:schemeClr val="tx1"/>
                </a:solidFill>
                <a:latin typeface="+mn-lt"/>
                <a:ea typeface="+mn-ea"/>
                <a:cs typeface="+mn-cs"/>
              </a:rPr>
              <a:t>\STATE Extend $\tau$ with next timestamp $\</a:t>
            </a:r>
            <a:r>
              <a:rPr lang="en-US" sz="1200" kern="1200" dirty="0" err="1" smtClean="0">
                <a:solidFill>
                  <a:schemeClr val="tx1"/>
                </a:solidFill>
                <a:latin typeface="+mn-lt"/>
                <a:ea typeface="+mn-ea"/>
                <a:cs typeface="+mn-cs"/>
              </a:rPr>
              <a:t>tau_i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%\STATE Obtain $(\</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tau_i</a:t>
            </a:r>
            <a:r>
              <a:rPr lang="en-US" sz="1200" kern="1200" dirty="0" smtClean="0">
                <a:solidFill>
                  <a:schemeClr val="tx1"/>
                </a:solidFill>
                <a:latin typeface="+mn-lt"/>
                <a:ea typeface="+mn-ea"/>
                <a:cs typeface="+mn-cs"/>
              </a:rPr>
              <a:t>)$ from trace</a:t>
            </a:r>
          </a:p>
          <a:p>
            <a:r>
              <a:rPr lang="en-US" sz="1200" kern="1200" dirty="0" smtClean="0">
                <a:solidFill>
                  <a:schemeClr val="tx1"/>
                </a:solidFill>
                <a:latin typeface="+mn-lt"/>
                <a:ea typeface="+mn-ea"/>
                <a:cs typeface="+mn-cs"/>
              </a:rPr>
              <a:t>\FOR{every $\psi \in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tempSub</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in increasing size}</a:t>
            </a:r>
          </a:p>
          <a:p>
            <a:r>
              <a:rPr lang="en-US" sz="1200" kern="1200" dirty="0" smtClean="0">
                <a:solidFill>
                  <a:schemeClr val="tx1"/>
                </a:solidFill>
                <a:latin typeface="+mn-lt"/>
                <a:ea typeface="+mn-ea"/>
                <a:cs typeface="+mn-cs"/>
              </a:rPr>
              <a:t>  \STATE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_{\psi}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incrS</a:t>
            </a:r>
            <a:r>
              <a:rPr lang="en-US" sz="1200" kern="1200" dirty="0" smtClean="0">
                <a:solidFill>
                  <a:schemeClr val="tx1"/>
                </a:solidFill>
                <a:latin typeface="+mn-lt"/>
                <a:ea typeface="+mn-ea"/>
                <a:cs typeface="+mn-cs"/>
              </a:rPr>
              <a:t>(} S^{i-1}_{\psi},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_{\psi}, \</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 \tau,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\ENDFOR</a:t>
            </a:r>
          </a:p>
          <a:p>
            <a:r>
              <a:rPr lang="en-US" sz="1200" kern="1200" dirty="0" smtClean="0">
                <a:solidFill>
                  <a:schemeClr val="tx1"/>
                </a:solidFill>
                <a:latin typeface="+mn-lt"/>
                <a:ea typeface="+mn-ea"/>
                <a:cs typeface="+mn-cs"/>
              </a:rPr>
              <a:t>\STATE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incrS</a:t>
            </a:r>
            <a:r>
              <a:rPr lang="en-US" sz="1200" kern="1200" dirty="0" smtClean="0">
                <a:solidFill>
                  <a:schemeClr val="tx1"/>
                </a:solidFill>
                <a:latin typeface="+mn-lt"/>
                <a:ea typeface="+mn-ea"/>
                <a:cs typeface="+mn-cs"/>
              </a:rPr>
              <a:t>(} S^{i-1}_{\</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 \tau,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\FOR{all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{j}{\bot}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varphi</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\STATE \</a:t>
            </a:r>
            <a:r>
              <a:rPr lang="en-US" sz="1200" kern="1200" dirty="0" err="1" smtClean="0">
                <a:solidFill>
                  <a:schemeClr val="tx1"/>
                </a:solidFill>
                <a:latin typeface="+mn-lt"/>
                <a:ea typeface="+mn-ea"/>
                <a:cs typeface="+mn-cs"/>
              </a:rPr>
              <a:t>texttt</a:t>
            </a:r>
            <a:r>
              <a:rPr lang="en-US" sz="1200" kern="1200" dirty="0" smtClean="0">
                <a:solidFill>
                  <a:schemeClr val="tx1"/>
                </a:solidFill>
                <a:latin typeface="+mn-lt"/>
                <a:ea typeface="+mn-ea"/>
                <a:cs typeface="+mn-cs"/>
              </a:rPr>
              <a:t>{Report violation on $\sigma$ at position $j$}</a:t>
            </a:r>
          </a:p>
          <a:p>
            <a:r>
              <a:rPr lang="en-US" sz="1200" kern="1200" dirty="0" smtClean="0">
                <a:solidFill>
                  <a:schemeClr val="tx1"/>
                </a:solidFill>
                <a:latin typeface="+mn-lt"/>
                <a:ea typeface="+mn-ea"/>
                <a:cs typeface="+mn-cs"/>
              </a:rPr>
              <a:t>\ENDFOR</a:t>
            </a:r>
          </a:p>
          <a:p>
            <a:r>
              <a:rPr lang="en-US" sz="1200" kern="1200" dirty="0" smtClean="0">
                <a:solidFill>
                  <a:schemeClr val="tx1"/>
                </a:solidFill>
                <a:latin typeface="+mn-lt"/>
                <a:ea typeface="+mn-ea"/>
                <a:cs typeface="+mn-cs"/>
              </a:rPr>
              <a:t>\STATE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+ 1$</a:t>
            </a:r>
          </a:p>
          <a:p>
            <a:r>
              <a:rPr lang="en-US" sz="1200" kern="1200" dirty="0" smtClean="0">
                <a:solidFill>
                  <a:schemeClr val="tx1"/>
                </a:solidFill>
                <a:latin typeface="+mn-lt"/>
                <a:ea typeface="+mn-ea"/>
                <a:cs typeface="+mn-cs"/>
              </a:rPr>
              <a:t>\ENDLOOP</a:t>
            </a:r>
          </a:p>
          <a:p>
            <a:r>
              <a:rPr lang="en-US" sz="1200" kern="1200" dirty="0" smtClean="0">
                <a:solidFill>
                  <a:schemeClr val="tx1"/>
                </a:solidFill>
                <a:latin typeface="+mn-lt"/>
                <a:ea typeface="+mn-ea"/>
                <a:cs typeface="+mn-cs"/>
              </a:rPr>
              <a:t>\end{algorithmic}</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78</a:t>
            </a:fld>
            <a:endParaRPr lang="en-US"/>
          </a:p>
        </p:txBody>
      </p:sp>
    </p:spTree>
    <p:extLst>
      <p:ext uri="{BB962C8B-B14F-4D97-AF65-F5344CB8AC3E}">
        <p14:creationId xmlns:p14="http://schemas.microsoft.com/office/powerpoint/2010/main" val="29114508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\begin{align*}</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_{\top},\</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{j}{\top}) &amp;=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{j}{\top} \\</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_{\bot},\</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{j}{\bot}) &amp;=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{j}{\bot} \\</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{j}{p}) &amp;=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(p)} \\</a:t>
            </a:r>
          </a:p>
          <a:p>
            <a:r>
              <a:rPr lang="en-US" sz="1200" kern="1200" dirty="0" smtClean="0">
                <a:solidFill>
                  <a:schemeClr val="tx1"/>
                </a:solidFill>
                <a:latin typeface="+mn-lt"/>
                <a:ea typeface="+mn-ea"/>
                <a:cs typeface="+mn-cs"/>
              </a:rPr>
              <a:t>\end{align*}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\begin{align*}</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a:t>
            </a:r>
            <a:r>
              <a:rPr lang="en-US" sz="1200" kern="1200" dirty="0" err="1" smtClean="0">
                <a:solidFill>
                  <a:schemeClr val="tx1"/>
                </a:solidFill>
                <a:latin typeface="+mn-lt"/>
                <a:ea typeface="+mn-ea"/>
                <a:cs typeface="+mn-cs"/>
              </a:rPr>
              <a:t>neg</a:t>
            </a:r>
            <a:r>
              <a:rPr lang="en-US" sz="1200" kern="1200" dirty="0" smtClean="0">
                <a:solidFill>
                  <a:schemeClr val="tx1"/>
                </a:solidFill>
                <a:latin typeface="+mn-lt"/>
                <a:ea typeface="+mn-ea"/>
                <a:cs typeface="+mn-cs"/>
              </a:rPr>
              <a:t> \psi},\</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a:t>
            </a:r>
            <a:r>
              <a:rPr lang="en-US" sz="1200" kern="1200" dirty="0" err="1" smtClean="0">
                <a:solidFill>
                  <a:schemeClr val="tx1"/>
                </a:solidFill>
                <a:latin typeface="+mn-lt"/>
                <a:ea typeface="+mn-ea"/>
                <a:cs typeface="+mn-cs"/>
              </a:rPr>
              <a:t>neg</a:t>
            </a:r>
            <a:r>
              <a:rPr lang="en-US" sz="1200" kern="1200" dirty="0" smtClean="0">
                <a:solidFill>
                  <a:schemeClr val="tx1"/>
                </a:solidFill>
                <a:latin typeface="+mn-lt"/>
                <a:ea typeface="+mn-ea"/>
                <a:cs typeface="+mn-cs"/>
              </a:rPr>
              <a:t> \psi}) = \left\{</a:t>
            </a:r>
          </a:p>
          <a:p>
            <a:r>
              <a:rPr lang="en-US" sz="1200" kern="1200" dirty="0" smtClean="0">
                <a:solidFill>
                  <a:schemeClr val="tx1"/>
                </a:solidFill>
                <a:latin typeface="+mn-lt"/>
                <a:ea typeface="+mn-ea"/>
                <a:cs typeface="+mn-cs"/>
              </a:rPr>
              <a:t>\begin{aligned}</a:t>
            </a:r>
          </a:p>
          <a:p>
            <a:r>
              <a:rPr lang="en-US" sz="1200" kern="1200" dirty="0" smtClean="0">
                <a:solidFill>
                  <a:schemeClr val="tx1"/>
                </a:solidFill>
                <a:latin typeface="+mn-lt"/>
                <a:ea typeface="+mn-ea"/>
                <a:cs typeface="+mn-cs"/>
              </a:rPr>
              <a:t>\text{Let } &amp;\psi'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 \tau,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_{\psi},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{j}{\psi}) \\</a:t>
            </a:r>
          </a:p>
          <a:p>
            <a:r>
              <a:rPr lang="en-US" sz="1200" kern="1200" dirty="0" smtClean="0">
                <a:solidFill>
                  <a:schemeClr val="tx1"/>
                </a:solidFill>
                <a:latin typeface="+mn-lt"/>
                <a:ea typeface="+mn-ea"/>
                <a:cs typeface="+mn-cs"/>
              </a:rPr>
              <a:t>&amp;\psi''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{simplify}(\</a:t>
            </a:r>
            <a:r>
              <a:rPr lang="en-US" sz="1200" kern="1200" dirty="0" err="1" smtClean="0">
                <a:solidFill>
                  <a:schemeClr val="tx1"/>
                </a:solidFill>
                <a:latin typeface="+mn-lt"/>
                <a:ea typeface="+mn-ea"/>
                <a:cs typeface="+mn-cs"/>
              </a:rPr>
              <a:t>neg</a:t>
            </a:r>
            <a:r>
              <a:rPr lang="en-US" sz="1200" kern="1200" dirty="0" smtClean="0">
                <a:solidFill>
                  <a:schemeClr val="tx1"/>
                </a:solidFill>
                <a:latin typeface="+mn-lt"/>
                <a:ea typeface="+mn-ea"/>
                <a:cs typeface="+mn-cs"/>
              </a:rPr>
              <a:t> \psi') \\</a:t>
            </a:r>
          </a:p>
          <a:p>
            <a:r>
              <a:rPr lang="tr-TR" sz="1200" kern="1200" dirty="0" smtClean="0">
                <a:solidFill>
                  <a:schemeClr val="tx1"/>
                </a:solidFill>
                <a:latin typeface="+mn-lt"/>
                <a:ea typeface="+mn-ea"/>
                <a:cs typeface="+mn-cs"/>
              </a:rPr>
              <a:t>&amp;\</a:t>
            </a:r>
            <a:r>
              <a:rPr lang="tr-TR" sz="1200" kern="1200" dirty="0" err="1" smtClean="0">
                <a:solidFill>
                  <a:schemeClr val="tx1"/>
                </a:solidFill>
                <a:latin typeface="+mn-lt"/>
                <a:ea typeface="+mn-ea"/>
                <a:cs typeface="+mn-cs"/>
              </a:rPr>
              <a:t>textbf</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return</a:t>
            </a:r>
            <a:r>
              <a:rPr lang="tr-TR" sz="1200" kern="1200" dirty="0" smtClean="0">
                <a:solidFill>
                  <a:schemeClr val="tx1"/>
                </a:solidFill>
                <a:latin typeface="+mn-lt"/>
                <a:ea typeface="+mn-ea"/>
                <a:cs typeface="+mn-cs"/>
              </a:rPr>
              <a:t> } \</a:t>
            </a:r>
            <a:r>
              <a:rPr lang="tr-TR" sz="1200" kern="1200" dirty="0" err="1" smtClean="0">
                <a:solidFill>
                  <a:schemeClr val="tx1"/>
                </a:solidFill>
                <a:latin typeface="+mn-lt"/>
                <a:ea typeface="+mn-ea"/>
                <a:cs typeface="+mn-cs"/>
              </a:rPr>
              <a:t>rp</a:t>
            </a:r>
            <a:r>
              <a:rPr lang="tr-TR" sz="1200" kern="1200" dirty="0" smtClean="0">
                <a:solidFill>
                  <a:schemeClr val="tx1"/>
                </a:solidFill>
                <a:latin typeface="+mn-lt"/>
                <a:ea typeface="+mn-ea"/>
                <a:cs typeface="+mn-cs"/>
              </a:rPr>
              <a:t>{j}{\</a:t>
            </a:r>
            <a:r>
              <a:rPr lang="tr-TR" sz="1200" kern="1200" dirty="0" err="1" smtClean="0">
                <a:solidFill>
                  <a:schemeClr val="tx1"/>
                </a:solidFill>
                <a:latin typeface="+mn-lt"/>
                <a:ea typeface="+mn-ea"/>
                <a:cs typeface="+mn-cs"/>
              </a:rPr>
              <a:t>psi</a:t>
            </a:r>
            <a:r>
              <a:rPr lang="tr-TR" sz="1200" kern="1200" dirty="0" smtClean="0">
                <a:solidFill>
                  <a:schemeClr val="tx1"/>
                </a:solidFill>
                <a:latin typeface="+mn-lt"/>
                <a:ea typeface="+mn-ea"/>
                <a:cs typeface="+mn-cs"/>
              </a:rPr>
              <a:t>''} \\</a:t>
            </a:r>
          </a:p>
          <a:p>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end</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aligned</a:t>
            </a:r>
            <a:r>
              <a:rPr lang="tr-TR" sz="1200" kern="1200" dirty="0" smtClean="0">
                <a:solidFill>
                  <a:schemeClr val="tx1"/>
                </a:solidFill>
                <a:latin typeface="+mn-lt"/>
                <a:ea typeface="+mn-ea"/>
                <a:cs typeface="+mn-cs"/>
              </a:rPr>
              <a:t>} \</a:t>
            </a:r>
            <a:r>
              <a:rPr lang="tr-TR" sz="1200" kern="1200" dirty="0" err="1" smtClean="0">
                <a:solidFill>
                  <a:schemeClr val="tx1"/>
                </a:solidFill>
                <a:latin typeface="+mn-lt"/>
                <a:ea typeface="+mn-ea"/>
                <a:cs typeface="+mn-cs"/>
              </a:rPr>
              <a:t>right</a:t>
            </a:r>
            <a:r>
              <a:rPr lang="tr-TR" sz="1200" kern="1200" dirty="0" smtClean="0">
                <a:solidFill>
                  <a:schemeClr val="tx1"/>
                </a:solidFill>
                <a:latin typeface="+mn-lt"/>
                <a:ea typeface="+mn-ea"/>
                <a:cs typeface="+mn-cs"/>
              </a:rPr>
              <a:t>. \\</a:t>
            </a:r>
          </a:p>
          <a:p>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end</a:t>
            </a:r>
            <a:r>
              <a:rPr lang="tr-TR" sz="1200" kern="1200" dirty="0" smtClean="0">
                <a:solidFill>
                  <a:schemeClr val="tx1"/>
                </a:solidFill>
                <a:latin typeface="+mn-lt"/>
                <a:ea typeface="+mn-ea"/>
                <a:cs typeface="+mn-cs"/>
              </a:rPr>
              <a:t>{</a:t>
            </a:r>
            <a:r>
              <a:rPr lang="tr-TR" sz="1200" kern="1200" dirty="0" err="1" smtClean="0">
                <a:solidFill>
                  <a:schemeClr val="tx1"/>
                </a:solidFill>
                <a:latin typeface="+mn-lt"/>
                <a:ea typeface="+mn-ea"/>
                <a:cs typeface="+mn-cs"/>
              </a:rPr>
              <a:t>align</a:t>
            </a:r>
            <a:r>
              <a:rPr lang="tr-TR" sz="1200" kern="1200" dirty="0" smtClean="0">
                <a:solidFill>
                  <a:schemeClr val="tx1"/>
                </a:solidFill>
                <a:latin typeface="+mn-lt"/>
                <a:ea typeface="+mn-ea"/>
                <a:cs typeface="+mn-cs"/>
              </a:rPr>
              <a:t>*}</a:t>
            </a:r>
          </a:p>
          <a:p>
            <a:endParaRPr lang="tr-TR"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\begin{align*}</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_{\alpha \</a:t>
            </a:r>
            <a:r>
              <a:rPr lang="en-US" sz="1200" kern="1200" dirty="0" err="1" smtClean="0">
                <a:solidFill>
                  <a:schemeClr val="tx1"/>
                </a:solidFill>
                <a:latin typeface="+mn-lt"/>
                <a:ea typeface="+mn-ea"/>
                <a:cs typeface="+mn-cs"/>
              </a:rPr>
              <a:t>vee</a:t>
            </a:r>
            <a:r>
              <a:rPr lang="en-US" sz="1200" kern="1200" dirty="0" smtClean="0">
                <a:solidFill>
                  <a:schemeClr val="tx1"/>
                </a:solidFill>
                <a:latin typeface="+mn-lt"/>
                <a:ea typeface="+mn-ea"/>
                <a:cs typeface="+mn-cs"/>
              </a:rPr>
              <a:t> \beta},\</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{j}{\alpha \</a:t>
            </a:r>
            <a:r>
              <a:rPr lang="en-US" sz="1200" kern="1200" dirty="0" err="1" smtClean="0">
                <a:solidFill>
                  <a:schemeClr val="tx1"/>
                </a:solidFill>
                <a:latin typeface="+mn-lt"/>
                <a:ea typeface="+mn-ea"/>
                <a:cs typeface="+mn-cs"/>
              </a:rPr>
              <a:t>vee</a:t>
            </a:r>
            <a:r>
              <a:rPr lang="en-US" sz="1200" kern="1200" dirty="0" smtClean="0">
                <a:solidFill>
                  <a:schemeClr val="tx1"/>
                </a:solidFill>
                <a:latin typeface="+mn-lt"/>
                <a:ea typeface="+mn-ea"/>
                <a:cs typeface="+mn-cs"/>
              </a:rPr>
              <a:t> \beta}) = \left\{</a:t>
            </a:r>
          </a:p>
          <a:p>
            <a:r>
              <a:rPr lang="en-US" sz="1200" kern="1200" dirty="0" smtClean="0">
                <a:solidFill>
                  <a:schemeClr val="tx1"/>
                </a:solidFill>
                <a:latin typeface="+mn-lt"/>
                <a:ea typeface="+mn-ea"/>
                <a:cs typeface="+mn-cs"/>
              </a:rPr>
              <a:t>\begin{aligned}</a:t>
            </a:r>
          </a:p>
          <a:p>
            <a:r>
              <a:rPr lang="en-US" sz="1200" kern="1200" dirty="0" smtClean="0">
                <a:solidFill>
                  <a:schemeClr val="tx1"/>
                </a:solidFill>
                <a:latin typeface="+mn-lt"/>
                <a:ea typeface="+mn-ea"/>
                <a:cs typeface="+mn-cs"/>
              </a:rPr>
              <a:t>\text{Let } &amp;\alpha'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 \tau,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_{\alpha},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{j}{\alpha}) \\</a:t>
            </a:r>
          </a:p>
          <a:p>
            <a:r>
              <a:rPr lang="en-US" sz="1200" kern="1200" dirty="0" smtClean="0">
                <a:solidFill>
                  <a:schemeClr val="tx1"/>
                </a:solidFill>
                <a:latin typeface="+mn-lt"/>
                <a:ea typeface="+mn-ea"/>
                <a:cs typeface="+mn-cs"/>
              </a:rPr>
              <a:t>&amp;\beta'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 \tau,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_{\beta},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{j}{\beta}) \\</a:t>
            </a:r>
          </a:p>
          <a:p>
            <a:r>
              <a:rPr lang="en-US" sz="1200" kern="1200" dirty="0" smtClean="0">
                <a:solidFill>
                  <a:schemeClr val="tx1"/>
                </a:solidFill>
                <a:latin typeface="+mn-lt"/>
                <a:ea typeface="+mn-ea"/>
                <a:cs typeface="+mn-cs"/>
              </a:rPr>
              <a:t>&amp;\phi'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{simplify}(\alpha' \</a:t>
            </a:r>
            <a:r>
              <a:rPr lang="en-US" sz="1200" kern="1200" dirty="0" err="1" smtClean="0">
                <a:solidFill>
                  <a:schemeClr val="tx1"/>
                </a:solidFill>
                <a:latin typeface="+mn-lt"/>
                <a:ea typeface="+mn-ea"/>
                <a:cs typeface="+mn-cs"/>
              </a:rPr>
              <a:t>vee</a:t>
            </a:r>
            <a:r>
              <a:rPr lang="en-US" sz="1200" kern="1200" dirty="0" smtClean="0">
                <a:solidFill>
                  <a:schemeClr val="tx1"/>
                </a:solidFill>
                <a:latin typeface="+mn-lt"/>
                <a:ea typeface="+mn-ea"/>
                <a:cs typeface="+mn-cs"/>
              </a:rPr>
              <a:t> \beta') \\</a:t>
            </a: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textbf</a:t>
            </a:r>
            <a:r>
              <a:rPr lang="en-US" sz="1200" kern="1200" dirty="0" smtClean="0">
                <a:solidFill>
                  <a:schemeClr val="tx1"/>
                </a:solidFill>
                <a:latin typeface="+mn-lt"/>
                <a:ea typeface="+mn-ea"/>
                <a:cs typeface="+mn-cs"/>
              </a:rPr>
              <a:t>{return }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{j}{\phi'} \\</a:t>
            </a:r>
          </a:p>
          <a:p>
            <a:r>
              <a:rPr lang="en-US" sz="1200" kern="1200" dirty="0" smtClean="0">
                <a:solidFill>
                  <a:schemeClr val="tx1"/>
                </a:solidFill>
                <a:latin typeface="+mn-lt"/>
                <a:ea typeface="+mn-ea"/>
                <a:cs typeface="+mn-cs"/>
              </a:rPr>
              <a:t>\end{aligned} \right. \\</a:t>
            </a:r>
          </a:p>
          <a:p>
            <a:r>
              <a:rPr lang="en-US" sz="1200" kern="1200" dirty="0" smtClean="0">
                <a:solidFill>
                  <a:schemeClr val="tx1"/>
                </a:solidFill>
                <a:latin typeface="+mn-lt"/>
                <a:ea typeface="+mn-ea"/>
                <a:cs typeface="+mn-cs"/>
              </a:rPr>
              <a:t>\end{align*}</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DBC439B-6904-2044-9003-39354A40D89D}" type="slidenum">
              <a:rPr lang="en-US" smtClean="0"/>
              <a:pPr/>
              <a:t>79</a:t>
            </a:fld>
            <a:endParaRPr lang="en-US"/>
          </a:p>
        </p:txBody>
      </p:sp>
    </p:spTree>
    <p:extLst>
      <p:ext uri="{BB962C8B-B14F-4D97-AF65-F5344CB8AC3E}">
        <p14:creationId xmlns:p14="http://schemas.microsoft.com/office/powerpoint/2010/main" val="2111732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TAU UNTIL</a:t>
            </a:r>
          </a:p>
          <a:p>
            <a:r>
              <a:rPr lang="en-US" sz="1200" kern="1200" dirty="0" smtClean="0">
                <a:solidFill>
                  <a:schemeClr val="tx1"/>
                </a:solidFill>
                <a:latin typeface="+mn-lt"/>
                <a:ea typeface="+mn-ea"/>
                <a:cs typeface="+mn-cs"/>
              </a:rPr>
              <a:t>\begin{align*}</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_{\alpha\,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{U}_{[</a:t>
            </a:r>
            <a:r>
              <a:rPr lang="en-US" sz="1200" kern="1200" dirty="0" err="1" smtClean="0">
                <a:solidFill>
                  <a:schemeClr val="tx1"/>
                </a:solidFill>
                <a:latin typeface="+mn-lt"/>
                <a:ea typeface="+mn-ea"/>
                <a:cs typeface="+mn-cs"/>
              </a:rPr>
              <a:t>l,h</a:t>
            </a:r>
            <a:r>
              <a:rPr lang="en-US" sz="1200" kern="1200" dirty="0" smtClean="0">
                <a:solidFill>
                  <a:schemeClr val="tx1"/>
                </a:solidFill>
                <a:latin typeface="+mn-lt"/>
                <a:ea typeface="+mn-ea"/>
                <a:cs typeface="+mn-cs"/>
              </a:rPr>
              <a:t>]}\, \beta}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{j}{\alpha\,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{U}_{[</a:t>
            </a:r>
            <a:r>
              <a:rPr lang="en-US" sz="1200" kern="1200" dirty="0" err="1" smtClean="0">
                <a:solidFill>
                  <a:schemeClr val="tx1"/>
                </a:solidFill>
                <a:latin typeface="+mn-lt"/>
                <a:ea typeface="+mn-ea"/>
                <a:cs typeface="+mn-cs"/>
              </a:rPr>
              <a:t>l,h</a:t>
            </a:r>
            <a:r>
              <a:rPr lang="en-US" sz="1200" kern="1200" dirty="0" smtClean="0">
                <a:solidFill>
                  <a:schemeClr val="tx1"/>
                </a:solidFill>
                <a:latin typeface="+mn-lt"/>
                <a:ea typeface="+mn-ea"/>
                <a:cs typeface="+mn-cs"/>
              </a:rPr>
              <a:t>]}\, \beta}) = \left\{</a:t>
            </a:r>
          </a:p>
          <a:p>
            <a:r>
              <a:rPr lang="en-US" sz="1200" kern="1200" dirty="0" smtClean="0">
                <a:solidFill>
                  <a:schemeClr val="tx1"/>
                </a:solidFill>
                <a:latin typeface="+mn-lt"/>
                <a:ea typeface="+mn-ea"/>
                <a:cs typeface="+mn-cs"/>
              </a:rPr>
              <a:t>\begin{aligned}</a:t>
            </a:r>
          </a:p>
          <a:p>
            <a:r>
              <a:rPr lang="en-US" sz="1200" kern="1200" dirty="0" smtClean="0">
                <a:solidFill>
                  <a:schemeClr val="tx1"/>
                </a:solidFill>
                <a:latin typeface="+mn-lt"/>
                <a:ea typeface="+mn-ea"/>
                <a:cs typeface="+mn-cs"/>
              </a:rPr>
              <a:t>&amp;\text{let } </a:t>
            </a:r>
            <a:r>
              <a:rPr lang="en-US" sz="1200" kern="1200" dirty="0" err="1" smtClean="0">
                <a:solidFill>
                  <a:schemeClr val="tx1"/>
                </a:solidFill>
                <a:latin typeface="+mn-lt"/>
                <a:ea typeface="+mn-ea"/>
                <a:cs typeface="+mn-cs"/>
              </a:rPr>
              <a:t>a_a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min(\{k |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tau_j+h</a:t>
            </a:r>
            <a:r>
              <a:rPr lang="en-US" sz="1200" kern="1200" dirty="0" smtClean="0">
                <a:solidFill>
                  <a:schemeClr val="tx1"/>
                </a:solidFill>
                <a:latin typeface="+mn-lt"/>
                <a:ea typeface="+mn-ea"/>
                <a:cs typeface="+mn-cs"/>
              </a:rPr>
              <a:t>  \wedge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{k}{\bot}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_\alpha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a_u</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 </a:t>
            </a:r>
            <a:r>
              <a:rPr lang="en-US" sz="1200" kern="1200" dirty="0" err="1" smtClean="0">
                <a:solidFill>
                  <a:schemeClr val="tx1"/>
                </a:solidFill>
                <a:latin typeface="+mn-lt"/>
                <a:ea typeface="+mn-ea"/>
                <a:cs typeface="+mn-cs"/>
              </a:rPr>
              <a:t>a_u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min({k|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tau_j+h</a:t>
            </a:r>
            <a:r>
              <a:rPr lang="en-US" sz="1200" kern="1200" dirty="0" smtClean="0">
                <a:solidFill>
                  <a:schemeClr val="tx1"/>
                </a:solidFill>
                <a:latin typeface="+mn-lt"/>
                <a:ea typeface="+mn-ea"/>
                <a:cs typeface="+mn-cs"/>
              </a:rPr>
              <a:t> \wedge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{k}{\alpha'}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_\alpha \wedge \alpha' \not\</a:t>
            </a:r>
            <a:r>
              <a:rPr lang="en-US" sz="1200" kern="1200" dirty="0" err="1" smtClean="0">
                <a:solidFill>
                  <a:schemeClr val="tx1"/>
                </a:solidFill>
                <a:latin typeface="+mn-lt"/>
                <a:ea typeface="+mn-ea"/>
                <a:cs typeface="+mn-cs"/>
              </a:rPr>
              <a:t>equiv</a:t>
            </a:r>
            <a:r>
              <a:rPr lang="en-US" sz="1200" kern="1200" dirty="0" smtClean="0">
                <a:solidFill>
                  <a:schemeClr val="tx1"/>
                </a:solidFill>
                <a:latin typeface="+mn-lt"/>
                <a:ea typeface="+mn-ea"/>
                <a:cs typeface="+mn-cs"/>
              </a:rPr>
              <a:t> \top},</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b_a</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 </a:t>
            </a:r>
            <a:r>
              <a:rPr lang="en-US" sz="1200" kern="1200" dirty="0" err="1" smtClean="0">
                <a:solidFill>
                  <a:schemeClr val="tx1"/>
                </a:solidFill>
                <a:latin typeface="+mn-lt"/>
                <a:ea typeface="+mn-ea"/>
                <a:cs typeface="+mn-cs"/>
              </a:rPr>
              <a:t>b_a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min(\{k | \</a:t>
            </a:r>
            <a:r>
              <a:rPr lang="en-US" sz="1200" kern="1200" dirty="0" err="1" smtClean="0">
                <a:solidFill>
                  <a:schemeClr val="tx1"/>
                </a:solidFill>
                <a:latin typeface="+mn-lt"/>
                <a:ea typeface="+mn-ea"/>
                <a:cs typeface="+mn-cs"/>
              </a:rPr>
              <a:t>tau_j+l</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tau_j+h</a:t>
            </a:r>
            <a:r>
              <a:rPr lang="en-US" sz="1200" kern="1200" dirty="0" smtClean="0">
                <a:solidFill>
                  <a:schemeClr val="tx1"/>
                </a:solidFill>
                <a:latin typeface="+mn-lt"/>
                <a:ea typeface="+mn-ea"/>
                <a:cs typeface="+mn-cs"/>
              </a:rPr>
              <a:t> \wedge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{k}{\beta'}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_\beta \wedge \beta' \</a:t>
            </a:r>
            <a:r>
              <a:rPr lang="en-US" sz="1200" kern="1200" dirty="0" err="1" smtClean="0">
                <a:solidFill>
                  <a:schemeClr val="tx1"/>
                </a:solidFill>
                <a:latin typeface="+mn-lt"/>
                <a:ea typeface="+mn-ea"/>
                <a:cs typeface="+mn-cs"/>
              </a:rPr>
              <a:t>neq</a:t>
            </a:r>
            <a:r>
              <a:rPr lang="en-US" sz="1200" kern="1200" dirty="0" smtClean="0">
                <a:solidFill>
                  <a:schemeClr val="tx1"/>
                </a:solidFill>
                <a:latin typeface="+mn-lt"/>
                <a:ea typeface="+mn-ea"/>
                <a:cs typeface="+mn-cs"/>
              </a:rPr>
              <a:t> \bot\}) \\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min(\{k | \</a:t>
            </a:r>
            <a:r>
              <a:rPr lang="en-US" sz="1200" kern="1200" dirty="0" err="1" smtClean="0">
                <a:solidFill>
                  <a:schemeClr val="tx1"/>
                </a:solidFill>
                <a:latin typeface="+mn-lt"/>
                <a:ea typeface="+mn-ea"/>
                <a:cs typeface="+mn-cs"/>
              </a:rPr>
              <a:t>tau_j+l</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tau_j+h</a:t>
            </a:r>
            <a:r>
              <a:rPr lang="en-US" sz="1200" kern="1200" dirty="0" smtClean="0">
                <a:solidFill>
                  <a:schemeClr val="tx1"/>
                </a:solidFill>
                <a:latin typeface="+mn-lt"/>
                <a:ea typeface="+mn-ea"/>
                <a:cs typeface="+mn-cs"/>
              </a:rPr>
              <a:t> \wedge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{k}{\top}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_{\beta} \})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b_n</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b_n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\top \text{ if } (\</a:t>
            </a:r>
            <a:r>
              <a:rPr lang="en-US" sz="1200" kern="1200" dirty="0" err="1" smtClean="0">
                <a:solidFill>
                  <a:schemeClr val="tx1"/>
                </a:solidFill>
                <a:latin typeface="+mn-lt"/>
                <a:ea typeface="+mn-ea"/>
                <a:cs typeface="+mn-cs"/>
              </a:rPr>
              <a:t>tau_i</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Delta^w</a:t>
            </a:r>
            <a:r>
              <a:rPr lang="en-US" sz="1200" kern="1200" dirty="0" smtClean="0">
                <a:solidFill>
                  <a:schemeClr val="tx1"/>
                </a:solidFill>
                <a:latin typeface="+mn-lt"/>
                <a:ea typeface="+mn-ea"/>
                <a:cs typeface="+mn-cs"/>
              </a:rPr>
              <a:t>(\psi)) \\ &amp; \quad \quad \quad \quad \quad \wedge \</a:t>
            </a:r>
            <a:r>
              <a:rPr lang="en-US" sz="1200" kern="1200" dirty="0" err="1" smtClean="0">
                <a:solidFill>
                  <a:schemeClr val="tx1"/>
                </a:solidFill>
                <a:latin typeface="+mn-lt"/>
                <a:ea typeface="+mn-ea"/>
                <a:cs typeface="+mn-cs"/>
              </a:rPr>
              <a:t>forall</a:t>
            </a:r>
            <a:r>
              <a:rPr lang="en-US" sz="1200" kern="1200" dirty="0" smtClean="0">
                <a:solidFill>
                  <a:schemeClr val="tx1"/>
                </a:solidFill>
                <a:latin typeface="+mn-lt"/>
                <a:ea typeface="+mn-ea"/>
                <a:cs typeface="+mn-cs"/>
              </a:rPr>
              <a:t> k.(\</a:t>
            </a:r>
            <a:r>
              <a:rPr lang="en-US" sz="1200" kern="1200" dirty="0" err="1" smtClean="0">
                <a:solidFill>
                  <a:schemeClr val="tx1"/>
                </a:solidFill>
                <a:latin typeface="+mn-lt"/>
                <a:ea typeface="+mn-ea"/>
                <a:cs typeface="+mn-cs"/>
              </a:rPr>
              <a:t>tau_j+l</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tau_j+h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{k}{\bot}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_{\beta} \\</a:t>
            </a:r>
          </a:p>
          <a:p>
            <a:r>
              <a:rPr lang="en-US" sz="1200" kern="1200" dirty="0" smtClean="0">
                <a:solidFill>
                  <a:schemeClr val="tx1"/>
                </a:solidFill>
                <a:latin typeface="+mn-lt"/>
                <a:ea typeface="+mn-ea"/>
                <a:cs typeface="+mn-cs"/>
              </a:rPr>
              <a:t>&amp;\text{if } </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emptyset</a:t>
            </a:r>
            <a:r>
              <a:rPr lang="en-US" sz="1200" kern="1200" dirty="0" smtClean="0">
                <a:solidFill>
                  <a:schemeClr val="tx1"/>
                </a:solidFill>
                <a:latin typeface="+mn-lt"/>
                <a:ea typeface="+mn-ea"/>
                <a:cs typeface="+mn-cs"/>
              </a:rPr>
              <a:t> \wedge </a:t>
            </a:r>
            <a:r>
              <a:rPr lang="en-US" sz="1200" kern="1200" dirty="0" err="1" smtClean="0">
                <a:solidFill>
                  <a:schemeClr val="tx1"/>
                </a:solidFill>
                <a:latin typeface="+mn-lt"/>
                <a:ea typeface="+mn-ea"/>
                <a:cs typeface="+mn-cs"/>
              </a:rPr>
              <a:t>a_u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&amp; \quad\</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{return}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{j}{\top} \\</a:t>
            </a:r>
          </a:p>
          <a:p>
            <a:r>
              <a:rPr lang="en-US" sz="1200" kern="1200" dirty="0" smtClean="0">
                <a:solidFill>
                  <a:schemeClr val="tx1"/>
                </a:solidFill>
                <a:latin typeface="+mn-lt"/>
                <a:ea typeface="+mn-ea"/>
                <a:cs typeface="+mn-cs"/>
              </a:rPr>
              <a:t>&amp;\text{else if } (</a:t>
            </a:r>
            <a:r>
              <a:rPr lang="en-US" sz="1200" kern="1200" dirty="0" err="1" smtClean="0">
                <a:solidFill>
                  <a:schemeClr val="tx1"/>
                </a:solidFill>
                <a:latin typeface="+mn-lt"/>
                <a:ea typeface="+mn-ea"/>
                <a:cs typeface="+mn-cs"/>
              </a:rPr>
              <a:t>b_a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emptyset</a:t>
            </a:r>
            <a:r>
              <a:rPr lang="en-US" sz="1200" kern="1200" dirty="0" smtClean="0">
                <a:solidFill>
                  <a:schemeClr val="tx1"/>
                </a:solidFill>
                <a:latin typeface="+mn-lt"/>
                <a:ea typeface="+mn-ea"/>
                <a:cs typeface="+mn-cs"/>
              </a:rPr>
              <a:t> \wedge </a:t>
            </a:r>
            <a:r>
              <a:rPr lang="en-US" sz="1200" kern="1200" dirty="0" err="1" smtClean="0">
                <a:solidFill>
                  <a:schemeClr val="tx1"/>
                </a:solidFill>
                <a:latin typeface="+mn-lt"/>
                <a:ea typeface="+mn-ea"/>
                <a:cs typeface="+mn-cs"/>
              </a:rPr>
              <a:t>a_a</a:t>
            </a:r>
            <a:r>
              <a:rPr lang="en-US" sz="1200" kern="1200" dirty="0" smtClean="0">
                <a:solidFill>
                  <a:schemeClr val="tx1"/>
                </a:solidFill>
                <a:latin typeface="+mn-lt"/>
                <a:ea typeface="+mn-ea"/>
                <a:cs typeface="+mn-cs"/>
              </a:rPr>
              <a:t> &lt; </a:t>
            </a:r>
            <a:r>
              <a:rPr lang="en-US" sz="1200" kern="1200" dirty="0" err="1" smtClean="0">
                <a:solidFill>
                  <a:schemeClr val="tx1"/>
                </a:solidFill>
                <a:latin typeface="+mn-lt"/>
                <a:ea typeface="+mn-ea"/>
                <a:cs typeface="+mn-cs"/>
              </a:rPr>
              <a:t>b_a</a:t>
            </a:r>
            <a:r>
              <a:rPr lang="en-US" sz="1200" kern="1200" dirty="0" smtClean="0">
                <a:solidFill>
                  <a:schemeClr val="tx1"/>
                </a:solidFill>
                <a:latin typeface="+mn-lt"/>
                <a:ea typeface="+mn-ea"/>
                <a:cs typeface="+mn-cs"/>
              </a:rPr>
              <a:t>) \text{ or } </a:t>
            </a:r>
            <a:r>
              <a:rPr lang="en-US" sz="1200" kern="1200" dirty="0" err="1" smtClean="0">
                <a:solidFill>
                  <a:schemeClr val="tx1"/>
                </a:solidFill>
                <a:latin typeface="+mn-lt"/>
                <a:ea typeface="+mn-ea"/>
                <a:cs typeface="+mn-cs"/>
              </a:rPr>
              <a:t>b_n</a:t>
            </a:r>
            <a:r>
              <a:rPr lang="en-US" sz="1200" kern="1200" dirty="0" smtClean="0">
                <a:solidFill>
                  <a:schemeClr val="tx1"/>
                </a:solidFill>
                <a:latin typeface="+mn-lt"/>
                <a:ea typeface="+mn-ea"/>
                <a:cs typeface="+mn-cs"/>
              </a:rPr>
              <a:t> = \top\\ &amp; \quad\</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{return}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{j}{\bot} \\</a:t>
            </a:r>
          </a:p>
          <a:p>
            <a:r>
              <a:rPr lang="da-DK" sz="1200" kern="1200" dirty="0" smtClean="0">
                <a:solidFill>
                  <a:schemeClr val="tx1"/>
                </a:solidFill>
                <a:latin typeface="+mn-lt"/>
                <a:ea typeface="+mn-ea"/>
                <a:cs typeface="+mn-cs"/>
              </a:rPr>
              <a:t>&amp;\</a:t>
            </a:r>
            <a:r>
              <a:rPr lang="da-DK" sz="1200" kern="1200" dirty="0" err="1" smtClean="0">
                <a:solidFill>
                  <a:schemeClr val="tx1"/>
                </a:solidFill>
                <a:latin typeface="+mn-lt"/>
                <a:ea typeface="+mn-ea"/>
                <a:cs typeface="+mn-cs"/>
              </a:rPr>
              <a:t>text</a:t>
            </a:r>
            <a:r>
              <a:rPr lang="da-DK" sz="1200" kern="1200" dirty="0" smtClean="0">
                <a:solidFill>
                  <a:schemeClr val="tx1"/>
                </a:solidFill>
                <a:latin typeface="+mn-lt"/>
                <a:ea typeface="+mn-ea"/>
                <a:cs typeface="+mn-cs"/>
              </a:rPr>
              <a:t>{</a:t>
            </a:r>
            <a:r>
              <a:rPr lang="da-DK" sz="1200" kern="1200" dirty="0" err="1" smtClean="0">
                <a:solidFill>
                  <a:schemeClr val="tx1"/>
                </a:solidFill>
                <a:latin typeface="+mn-lt"/>
                <a:ea typeface="+mn-ea"/>
                <a:cs typeface="+mn-cs"/>
              </a:rPr>
              <a:t>else</a:t>
            </a:r>
            <a:r>
              <a:rPr lang="da-DK" sz="1200" kern="1200" dirty="0" smtClean="0">
                <a:solidFill>
                  <a:schemeClr val="tx1"/>
                </a:solidFill>
                <a:latin typeface="+mn-lt"/>
                <a:ea typeface="+mn-ea"/>
                <a:cs typeface="+mn-cs"/>
              </a:rPr>
              <a:t>} \\</a:t>
            </a:r>
          </a:p>
          <a:p>
            <a:r>
              <a:rPr lang="da-DK" sz="1200" kern="1200" dirty="0" smtClean="0">
                <a:solidFill>
                  <a:schemeClr val="tx1"/>
                </a:solidFill>
                <a:latin typeface="+mn-lt"/>
                <a:ea typeface="+mn-ea"/>
                <a:cs typeface="+mn-cs"/>
              </a:rPr>
              <a:t>&amp; \</a:t>
            </a:r>
            <a:r>
              <a:rPr lang="da-DK" sz="1200" kern="1200" dirty="0" err="1" smtClean="0">
                <a:solidFill>
                  <a:schemeClr val="tx1"/>
                </a:solidFill>
                <a:latin typeface="+mn-lt"/>
                <a:ea typeface="+mn-ea"/>
                <a:cs typeface="+mn-cs"/>
              </a:rPr>
              <a:t>quad</a:t>
            </a:r>
            <a:r>
              <a:rPr lang="da-DK" sz="1200" kern="1200" dirty="0" smtClean="0">
                <a:solidFill>
                  <a:schemeClr val="tx1"/>
                </a:solidFill>
                <a:latin typeface="+mn-lt"/>
                <a:ea typeface="+mn-ea"/>
                <a:cs typeface="+mn-cs"/>
              </a:rPr>
              <a:t>\</a:t>
            </a:r>
            <a:r>
              <a:rPr lang="da-DK" sz="1200" kern="1200" dirty="0" err="1" smtClean="0">
                <a:solidFill>
                  <a:schemeClr val="tx1"/>
                </a:solidFill>
                <a:latin typeface="+mn-lt"/>
                <a:ea typeface="+mn-ea"/>
                <a:cs typeface="+mn-cs"/>
              </a:rPr>
              <a:t>mathbf</a:t>
            </a:r>
            <a:r>
              <a:rPr lang="da-DK" sz="1200" kern="1200" dirty="0" smtClean="0">
                <a:solidFill>
                  <a:schemeClr val="tx1"/>
                </a:solidFill>
                <a:latin typeface="+mn-lt"/>
                <a:ea typeface="+mn-ea"/>
                <a:cs typeface="+mn-cs"/>
              </a:rPr>
              <a:t>{</a:t>
            </a:r>
            <a:r>
              <a:rPr lang="da-DK" sz="1200" kern="1200" dirty="0" err="1" smtClean="0">
                <a:solidFill>
                  <a:schemeClr val="tx1"/>
                </a:solidFill>
                <a:latin typeface="+mn-lt"/>
                <a:ea typeface="+mn-ea"/>
                <a:cs typeface="+mn-cs"/>
              </a:rPr>
              <a:t>return</a:t>
            </a:r>
            <a:r>
              <a:rPr lang="da-DK" sz="1200" kern="1200" dirty="0" smtClean="0">
                <a:solidFill>
                  <a:schemeClr val="tx1"/>
                </a:solidFill>
                <a:latin typeface="+mn-lt"/>
                <a:ea typeface="+mn-ea"/>
                <a:cs typeface="+mn-cs"/>
              </a:rPr>
              <a:t>} \</a:t>
            </a:r>
            <a:r>
              <a:rPr lang="da-DK" sz="1200" kern="1200" dirty="0" err="1" smtClean="0">
                <a:solidFill>
                  <a:schemeClr val="tx1"/>
                </a:solidFill>
                <a:latin typeface="+mn-lt"/>
                <a:ea typeface="+mn-ea"/>
                <a:cs typeface="+mn-cs"/>
              </a:rPr>
              <a:t>rp</a:t>
            </a:r>
            <a:r>
              <a:rPr lang="da-DK" sz="1200" kern="1200" dirty="0" smtClean="0">
                <a:solidFill>
                  <a:schemeClr val="tx1"/>
                </a:solidFill>
                <a:latin typeface="+mn-lt"/>
                <a:ea typeface="+mn-ea"/>
                <a:cs typeface="+mn-cs"/>
              </a:rPr>
              <a:t>{j}{\</a:t>
            </a:r>
            <a:r>
              <a:rPr lang="da-DK" sz="1200" kern="1200" dirty="0" err="1" smtClean="0">
                <a:solidFill>
                  <a:schemeClr val="tx1"/>
                </a:solidFill>
                <a:latin typeface="+mn-lt"/>
                <a:ea typeface="+mn-ea"/>
                <a:cs typeface="+mn-cs"/>
              </a:rPr>
              <a:t>alpha</a:t>
            </a:r>
            <a:r>
              <a:rPr lang="da-DK" sz="1200" kern="1200" dirty="0" smtClean="0">
                <a:solidFill>
                  <a:schemeClr val="tx1"/>
                </a:solidFill>
                <a:latin typeface="+mn-lt"/>
                <a:ea typeface="+mn-ea"/>
                <a:cs typeface="+mn-cs"/>
              </a:rPr>
              <a:t>\, \</a:t>
            </a:r>
            <a:r>
              <a:rPr lang="da-DK" sz="1200" kern="1200" dirty="0" err="1" smtClean="0">
                <a:solidFill>
                  <a:schemeClr val="tx1"/>
                </a:solidFill>
                <a:latin typeface="+mn-lt"/>
                <a:ea typeface="+mn-ea"/>
                <a:cs typeface="+mn-cs"/>
              </a:rPr>
              <a:t>mathcal</a:t>
            </a:r>
            <a:r>
              <a:rPr lang="da-DK" sz="1200" kern="1200" dirty="0" smtClean="0">
                <a:solidFill>
                  <a:schemeClr val="tx1"/>
                </a:solidFill>
                <a:latin typeface="+mn-lt"/>
                <a:ea typeface="+mn-ea"/>
                <a:cs typeface="+mn-cs"/>
              </a:rPr>
              <a:t>{U}_{[</a:t>
            </a:r>
            <a:r>
              <a:rPr lang="da-DK" sz="1200" kern="1200" dirty="0" err="1" smtClean="0">
                <a:solidFill>
                  <a:schemeClr val="tx1"/>
                </a:solidFill>
                <a:latin typeface="+mn-lt"/>
                <a:ea typeface="+mn-ea"/>
                <a:cs typeface="+mn-cs"/>
              </a:rPr>
              <a:t>l,h</a:t>
            </a:r>
            <a:r>
              <a:rPr lang="da-DK" sz="1200" kern="1200" dirty="0" smtClean="0">
                <a:solidFill>
                  <a:schemeClr val="tx1"/>
                </a:solidFill>
                <a:latin typeface="+mn-lt"/>
                <a:ea typeface="+mn-ea"/>
                <a:cs typeface="+mn-cs"/>
              </a:rPr>
              <a:t>]}\, \beta}</a:t>
            </a:r>
          </a:p>
          <a:p>
            <a:r>
              <a:rPr lang="da-DK" sz="1200" kern="1200" dirty="0" smtClean="0">
                <a:solidFill>
                  <a:schemeClr val="tx1"/>
                </a:solidFill>
                <a:latin typeface="+mn-lt"/>
                <a:ea typeface="+mn-ea"/>
                <a:cs typeface="+mn-cs"/>
              </a:rPr>
              <a:t>\end{</a:t>
            </a:r>
            <a:r>
              <a:rPr lang="da-DK" sz="1200" kern="1200" dirty="0" err="1" smtClean="0">
                <a:solidFill>
                  <a:schemeClr val="tx1"/>
                </a:solidFill>
                <a:latin typeface="+mn-lt"/>
                <a:ea typeface="+mn-ea"/>
                <a:cs typeface="+mn-cs"/>
              </a:rPr>
              <a:t>aligned</a:t>
            </a:r>
            <a:r>
              <a:rPr lang="da-DK" sz="1200" kern="1200" dirty="0" smtClean="0">
                <a:solidFill>
                  <a:schemeClr val="tx1"/>
                </a:solidFill>
                <a:latin typeface="+mn-lt"/>
                <a:ea typeface="+mn-ea"/>
                <a:cs typeface="+mn-cs"/>
              </a:rPr>
              <a:t>} \right. \\</a:t>
            </a:r>
          </a:p>
          <a:p>
            <a:r>
              <a:rPr lang="da-DK" sz="1200" kern="1200" dirty="0" smtClean="0">
                <a:solidFill>
                  <a:schemeClr val="tx1"/>
                </a:solidFill>
                <a:latin typeface="+mn-lt"/>
                <a:ea typeface="+mn-ea"/>
                <a:cs typeface="+mn-cs"/>
              </a:rPr>
              <a:t>\end{</a:t>
            </a:r>
            <a:r>
              <a:rPr lang="da-DK" sz="1200" kern="1200" dirty="0" err="1" smtClean="0">
                <a:solidFill>
                  <a:schemeClr val="tx1"/>
                </a:solidFill>
                <a:latin typeface="+mn-lt"/>
                <a:ea typeface="+mn-ea"/>
                <a:cs typeface="+mn-cs"/>
              </a:rPr>
              <a:t>align</a:t>
            </a:r>
            <a:r>
              <a:rPr lang="da-DK" sz="1200" kern="120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80</a:t>
            </a:fld>
            <a:endParaRPr lang="en-US"/>
          </a:p>
        </p:txBody>
      </p:sp>
    </p:spTree>
    <p:extLst>
      <p:ext uri="{BB962C8B-B14F-4D97-AF65-F5344CB8AC3E}">
        <p14:creationId xmlns:p14="http://schemas.microsoft.com/office/powerpoint/2010/main" val="25661564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 TAU SINCE</a:t>
            </a:r>
          </a:p>
          <a:p>
            <a:r>
              <a:rPr lang="en-US" sz="1200" kern="1200" dirty="0" smtClean="0">
                <a:solidFill>
                  <a:schemeClr val="tx1"/>
                </a:solidFill>
                <a:latin typeface="+mn-lt"/>
                <a:ea typeface="+mn-ea"/>
                <a:cs typeface="+mn-cs"/>
              </a:rPr>
              <a:t>\begin{align*}</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_{\alpha\,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{S}_{[</a:t>
            </a:r>
            <a:r>
              <a:rPr lang="en-US" sz="1200" kern="1200" dirty="0" err="1" smtClean="0">
                <a:solidFill>
                  <a:schemeClr val="tx1"/>
                </a:solidFill>
                <a:latin typeface="+mn-lt"/>
                <a:ea typeface="+mn-ea"/>
                <a:cs typeface="+mn-cs"/>
              </a:rPr>
              <a:t>l,h</a:t>
            </a:r>
            <a:r>
              <a:rPr lang="en-US" sz="1200" kern="1200" dirty="0" smtClean="0">
                <a:solidFill>
                  <a:schemeClr val="tx1"/>
                </a:solidFill>
                <a:latin typeface="+mn-lt"/>
                <a:ea typeface="+mn-ea"/>
                <a:cs typeface="+mn-cs"/>
              </a:rPr>
              <a:t>]}\, \beta}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{j}{\alpha\,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{S}_{[</a:t>
            </a:r>
            <a:r>
              <a:rPr lang="en-US" sz="1200" kern="1200" dirty="0" err="1" smtClean="0">
                <a:solidFill>
                  <a:schemeClr val="tx1"/>
                </a:solidFill>
                <a:latin typeface="+mn-lt"/>
                <a:ea typeface="+mn-ea"/>
                <a:cs typeface="+mn-cs"/>
              </a:rPr>
              <a:t>l,h</a:t>
            </a:r>
            <a:r>
              <a:rPr lang="en-US" sz="1200" kern="1200" dirty="0" smtClean="0">
                <a:solidFill>
                  <a:schemeClr val="tx1"/>
                </a:solidFill>
                <a:latin typeface="+mn-lt"/>
                <a:ea typeface="+mn-ea"/>
                <a:cs typeface="+mn-cs"/>
              </a:rPr>
              <a:t>]}\, \beta}) = \left\{</a:t>
            </a:r>
          </a:p>
          <a:p>
            <a:r>
              <a:rPr lang="en-US" sz="1200" kern="1200" dirty="0" smtClean="0">
                <a:solidFill>
                  <a:schemeClr val="tx1"/>
                </a:solidFill>
                <a:latin typeface="+mn-lt"/>
                <a:ea typeface="+mn-ea"/>
                <a:cs typeface="+mn-cs"/>
              </a:rPr>
              <a:t>\begin{aligned}</a:t>
            </a:r>
          </a:p>
          <a:p>
            <a:r>
              <a:rPr lang="en-US" sz="1200" kern="1200" dirty="0" smtClean="0">
                <a:solidFill>
                  <a:schemeClr val="tx1"/>
                </a:solidFill>
                <a:latin typeface="+mn-lt"/>
                <a:ea typeface="+mn-ea"/>
                <a:cs typeface="+mn-cs"/>
              </a:rPr>
              <a:t>&amp;\text{let } </a:t>
            </a:r>
            <a:r>
              <a:rPr lang="en-US" sz="1200" kern="1200" dirty="0" err="1" smtClean="0">
                <a:solidFill>
                  <a:schemeClr val="tx1"/>
                </a:solidFill>
                <a:latin typeface="+mn-lt"/>
                <a:ea typeface="+mn-ea"/>
                <a:cs typeface="+mn-cs"/>
              </a:rPr>
              <a:t>a_a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max(\{k |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-h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  \wedge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{k}{\bot}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_\alpha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a_u</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 </a:t>
            </a:r>
            <a:r>
              <a:rPr lang="en-US" sz="1200" kern="1200" dirty="0" err="1" smtClean="0">
                <a:solidFill>
                  <a:schemeClr val="tx1"/>
                </a:solidFill>
                <a:latin typeface="+mn-lt"/>
                <a:ea typeface="+mn-ea"/>
                <a:cs typeface="+mn-cs"/>
              </a:rPr>
              <a:t>a_s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max({k|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-h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 \wedge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{k}{\alpha'}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_\alpha \wedge \alpha' \not\</a:t>
            </a:r>
            <a:r>
              <a:rPr lang="en-US" sz="1200" kern="1200" dirty="0" err="1" smtClean="0">
                <a:solidFill>
                  <a:schemeClr val="tx1"/>
                </a:solidFill>
                <a:latin typeface="+mn-lt"/>
                <a:ea typeface="+mn-ea"/>
                <a:cs typeface="+mn-cs"/>
              </a:rPr>
              <a:t>equiv</a:t>
            </a:r>
            <a:r>
              <a:rPr lang="en-US" sz="1200" kern="1200" dirty="0" smtClean="0">
                <a:solidFill>
                  <a:schemeClr val="tx1"/>
                </a:solidFill>
                <a:latin typeface="+mn-lt"/>
                <a:ea typeface="+mn-ea"/>
                <a:cs typeface="+mn-cs"/>
              </a:rPr>
              <a:t> \top},</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b_a</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 </a:t>
            </a:r>
            <a:r>
              <a:rPr lang="en-US" sz="1200" kern="1200" dirty="0" err="1" smtClean="0">
                <a:solidFill>
                  <a:schemeClr val="tx1"/>
                </a:solidFill>
                <a:latin typeface="+mn-lt"/>
                <a:ea typeface="+mn-ea"/>
                <a:cs typeface="+mn-cs"/>
              </a:rPr>
              <a:t>b_a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max(\{k |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-h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-l \wedge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{k}{\beta'}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_\beta \wedge \beta' \</a:t>
            </a:r>
            <a:r>
              <a:rPr lang="en-US" sz="1200" kern="1200" dirty="0" err="1" smtClean="0">
                <a:solidFill>
                  <a:schemeClr val="tx1"/>
                </a:solidFill>
                <a:latin typeface="+mn-lt"/>
                <a:ea typeface="+mn-ea"/>
                <a:cs typeface="+mn-cs"/>
              </a:rPr>
              <a:t>neq</a:t>
            </a:r>
            <a:r>
              <a:rPr lang="en-US" sz="1200" kern="1200" dirty="0" smtClean="0">
                <a:solidFill>
                  <a:schemeClr val="tx1"/>
                </a:solidFill>
                <a:latin typeface="+mn-lt"/>
                <a:ea typeface="+mn-ea"/>
                <a:cs typeface="+mn-cs"/>
              </a:rPr>
              <a:t> \bot\}) \\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max(\{k |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-h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-l \wedge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{k}{\top}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_{\beta} \}) \\</a:t>
            </a:r>
          </a:p>
          <a:p>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b_n</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&amp;</a:t>
            </a:r>
            <a:r>
              <a:rPr lang="en-US" sz="1200" kern="1200" dirty="0" err="1" smtClean="0">
                <a:solidFill>
                  <a:schemeClr val="tx1"/>
                </a:solidFill>
                <a:latin typeface="+mn-lt"/>
                <a:ea typeface="+mn-ea"/>
                <a:cs typeface="+mn-cs"/>
              </a:rPr>
              <a:t>b_n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\top \text{ if } (\</a:t>
            </a:r>
            <a:r>
              <a:rPr lang="en-US" sz="1200" kern="1200" dirty="0" err="1" smtClean="0">
                <a:solidFill>
                  <a:schemeClr val="tx1"/>
                </a:solidFill>
                <a:latin typeface="+mn-lt"/>
                <a:ea typeface="+mn-ea"/>
                <a:cs typeface="+mn-cs"/>
              </a:rPr>
              <a:t>tau_i</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Delta^w</a:t>
            </a:r>
            <a:r>
              <a:rPr lang="en-US" sz="1200" kern="1200" dirty="0" smtClean="0">
                <a:solidFill>
                  <a:schemeClr val="tx1"/>
                </a:solidFill>
                <a:latin typeface="+mn-lt"/>
                <a:ea typeface="+mn-ea"/>
                <a:cs typeface="+mn-cs"/>
              </a:rPr>
              <a:t>(\psi))  \\ &amp; \quad \quad \quad \quad \quad \wedge </a:t>
            </a:r>
          </a:p>
          <a:p>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forall</a:t>
            </a:r>
            <a:r>
              <a:rPr lang="nb-NO" sz="1200" kern="1200" dirty="0" smtClean="0">
                <a:solidFill>
                  <a:schemeClr val="tx1"/>
                </a:solidFill>
                <a:latin typeface="+mn-lt"/>
                <a:ea typeface="+mn-ea"/>
                <a:cs typeface="+mn-cs"/>
              </a:rPr>
              <a:t> k.(\</a:t>
            </a:r>
            <a:r>
              <a:rPr lang="nb-NO" sz="1200" kern="1200" dirty="0" err="1" smtClean="0">
                <a:solidFill>
                  <a:schemeClr val="tx1"/>
                </a:solidFill>
                <a:latin typeface="+mn-lt"/>
                <a:ea typeface="+mn-ea"/>
                <a:cs typeface="+mn-cs"/>
              </a:rPr>
              <a:t>tau_j</a:t>
            </a:r>
            <a:r>
              <a:rPr lang="nb-NO" sz="1200" kern="1200" dirty="0" smtClean="0">
                <a:solidFill>
                  <a:schemeClr val="tx1"/>
                </a:solidFill>
                <a:latin typeface="+mn-lt"/>
                <a:ea typeface="+mn-ea"/>
                <a:cs typeface="+mn-cs"/>
              </a:rPr>
              <a:t>-h \</a:t>
            </a:r>
            <a:r>
              <a:rPr lang="nb-NO" sz="1200" kern="1200" dirty="0" err="1" smtClean="0">
                <a:solidFill>
                  <a:schemeClr val="tx1"/>
                </a:solidFill>
                <a:latin typeface="+mn-lt"/>
                <a:ea typeface="+mn-ea"/>
                <a:cs typeface="+mn-cs"/>
              </a:rPr>
              <a:t>leq</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tau_k</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leq</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tau_j</a:t>
            </a:r>
            <a:r>
              <a:rPr lang="nb-NO" sz="1200" kern="1200" dirty="0" smtClean="0">
                <a:solidFill>
                  <a:schemeClr val="tx1"/>
                </a:solidFill>
                <a:latin typeface="+mn-lt"/>
                <a:ea typeface="+mn-ea"/>
                <a:cs typeface="+mn-cs"/>
              </a:rPr>
              <a:t>-l). \</a:t>
            </a:r>
            <a:r>
              <a:rPr lang="nb-NO" sz="1200" kern="1200" dirty="0" err="1" smtClean="0">
                <a:solidFill>
                  <a:schemeClr val="tx1"/>
                </a:solidFill>
                <a:latin typeface="+mn-lt"/>
                <a:ea typeface="+mn-ea"/>
                <a:cs typeface="+mn-cs"/>
              </a:rPr>
              <a:t>rp</a:t>
            </a:r>
            <a:r>
              <a:rPr lang="nb-NO" sz="1200" kern="1200" dirty="0" smtClean="0">
                <a:solidFill>
                  <a:schemeClr val="tx1"/>
                </a:solidFill>
                <a:latin typeface="+mn-lt"/>
                <a:ea typeface="+mn-ea"/>
                <a:cs typeface="+mn-cs"/>
              </a:rPr>
              <a:t>{k}{\bot} \in </a:t>
            </a:r>
            <a:r>
              <a:rPr lang="nb-NO" sz="1200" kern="1200" dirty="0" err="1" smtClean="0">
                <a:solidFill>
                  <a:schemeClr val="tx1"/>
                </a:solidFill>
                <a:latin typeface="+mn-lt"/>
                <a:ea typeface="+mn-ea"/>
                <a:cs typeface="+mn-cs"/>
              </a:rPr>
              <a:t>S^i</a:t>
            </a:r>
            <a:r>
              <a:rPr lang="nb-NO" sz="1200" kern="1200" dirty="0" smtClean="0">
                <a:solidFill>
                  <a:schemeClr val="tx1"/>
                </a:solidFill>
                <a:latin typeface="+mn-lt"/>
                <a:ea typeface="+mn-ea"/>
                <a:cs typeface="+mn-cs"/>
              </a:rPr>
              <a:t>_{\beta} \\</a:t>
            </a:r>
          </a:p>
          <a:p>
            <a:r>
              <a:rPr lang="nb-NO" sz="1200" kern="1200" dirty="0" smtClean="0">
                <a:solidFill>
                  <a:schemeClr val="tx1"/>
                </a:solidFill>
                <a:latin typeface="+mn-lt"/>
                <a:ea typeface="+mn-ea"/>
                <a:cs typeface="+mn-cs"/>
              </a:rPr>
              <a:t>%%</a:t>
            </a:r>
          </a:p>
          <a:p>
            <a:r>
              <a:rPr lang="nb-NO" sz="1200" kern="1200" dirty="0" smtClean="0">
                <a:solidFill>
                  <a:schemeClr val="tx1"/>
                </a:solidFill>
                <a:latin typeface="+mn-lt"/>
                <a:ea typeface="+mn-ea"/>
                <a:cs typeface="+mn-cs"/>
              </a:rPr>
              <a:t>&amp;\</a:t>
            </a:r>
            <a:r>
              <a:rPr lang="nb-NO" sz="1200" kern="1200" dirty="0" err="1" smtClean="0">
                <a:solidFill>
                  <a:schemeClr val="tx1"/>
                </a:solidFill>
                <a:latin typeface="+mn-lt"/>
                <a:ea typeface="+mn-ea"/>
                <a:cs typeface="+mn-cs"/>
              </a:rPr>
              <a:t>text</a:t>
            </a:r>
            <a:r>
              <a:rPr lang="nb-NO" sz="1200" kern="1200" dirty="0" smtClean="0">
                <a:solidFill>
                  <a:schemeClr val="tx1"/>
                </a:solidFill>
                <a:latin typeface="+mn-lt"/>
                <a:ea typeface="+mn-ea"/>
                <a:cs typeface="+mn-cs"/>
              </a:rPr>
              <a:t>{</a:t>
            </a:r>
            <a:r>
              <a:rPr lang="nb-NO" sz="1200" kern="1200" dirty="0" err="1" smtClean="0">
                <a:solidFill>
                  <a:schemeClr val="tx1"/>
                </a:solidFill>
                <a:latin typeface="+mn-lt"/>
                <a:ea typeface="+mn-ea"/>
                <a:cs typeface="+mn-cs"/>
              </a:rPr>
              <a:t>if</a:t>
            </a:r>
            <a:r>
              <a:rPr lang="nb-NO" sz="1200" kern="1200" dirty="0" smtClean="0">
                <a:solidFill>
                  <a:schemeClr val="tx1"/>
                </a:solidFill>
                <a:latin typeface="+mn-lt"/>
                <a:ea typeface="+mn-ea"/>
                <a:cs typeface="+mn-cs"/>
              </a:rPr>
              <a:t> } </a:t>
            </a:r>
            <a:r>
              <a:rPr lang="nb-NO" sz="1200" kern="1200" dirty="0" err="1" smtClean="0">
                <a:solidFill>
                  <a:schemeClr val="tx1"/>
                </a:solidFill>
                <a:latin typeface="+mn-lt"/>
                <a:ea typeface="+mn-ea"/>
                <a:cs typeface="+mn-cs"/>
              </a:rPr>
              <a:t>b_t</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neq</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emptyset</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wedge</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a_s</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leq</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b_t</a:t>
            </a:r>
            <a:r>
              <a:rPr lang="nb-NO" sz="1200" kern="1200" dirty="0" smtClean="0">
                <a:solidFill>
                  <a:schemeClr val="tx1"/>
                </a:solidFill>
                <a:latin typeface="+mn-lt"/>
                <a:ea typeface="+mn-ea"/>
                <a:cs typeface="+mn-cs"/>
              </a:rPr>
              <a:t> \\</a:t>
            </a:r>
          </a:p>
          <a:p>
            <a:r>
              <a:rPr lang="nb-NO" sz="1200" kern="1200" dirty="0" smtClean="0">
                <a:solidFill>
                  <a:schemeClr val="tx1"/>
                </a:solidFill>
                <a:latin typeface="+mn-lt"/>
                <a:ea typeface="+mn-ea"/>
                <a:cs typeface="+mn-cs"/>
              </a:rPr>
              <a:t>&amp; \</a:t>
            </a:r>
            <a:r>
              <a:rPr lang="nb-NO" sz="1200" kern="1200" dirty="0" err="1" smtClean="0">
                <a:solidFill>
                  <a:schemeClr val="tx1"/>
                </a:solidFill>
                <a:latin typeface="+mn-lt"/>
                <a:ea typeface="+mn-ea"/>
                <a:cs typeface="+mn-cs"/>
              </a:rPr>
              <a:t>quad</a:t>
            </a:r>
            <a:r>
              <a:rPr lang="nb-NO" sz="1200" kern="1200" dirty="0" smtClean="0">
                <a:solidFill>
                  <a:schemeClr val="tx1"/>
                </a:solidFill>
                <a:latin typeface="+mn-lt"/>
                <a:ea typeface="+mn-ea"/>
                <a:cs typeface="+mn-cs"/>
              </a:rPr>
              <a:t>\</a:t>
            </a:r>
            <a:r>
              <a:rPr lang="nb-NO" sz="1200" kern="1200" dirty="0" err="1" smtClean="0">
                <a:solidFill>
                  <a:schemeClr val="tx1"/>
                </a:solidFill>
                <a:latin typeface="+mn-lt"/>
                <a:ea typeface="+mn-ea"/>
                <a:cs typeface="+mn-cs"/>
              </a:rPr>
              <a:t>mathbf</a:t>
            </a:r>
            <a:r>
              <a:rPr lang="nb-NO" sz="1200" kern="1200" dirty="0" smtClean="0">
                <a:solidFill>
                  <a:schemeClr val="tx1"/>
                </a:solidFill>
                <a:latin typeface="+mn-lt"/>
                <a:ea typeface="+mn-ea"/>
                <a:cs typeface="+mn-cs"/>
              </a:rPr>
              <a:t>{</a:t>
            </a:r>
            <a:r>
              <a:rPr lang="nb-NO" sz="1200" kern="1200" dirty="0" err="1" smtClean="0">
                <a:solidFill>
                  <a:schemeClr val="tx1"/>
                </a:solidFill>
                <a:latin typeface="+mn-lt"/>
                <a:ea typeface="+mn-ea"/>
                <a:cs typeface="+mn-cs"/>
              </a:rPr>
              <a:t>return</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rp</a:t>
            </a:r>
            <a:r>
              <a:rPr lang="nb-NO" sz="1200" kern="1200" dirty="0" smtClean="0">
                <a:solidFill>
                  <a:schemeClr val="tx1"/>
                </a:solidFill>
                <a:latin typeface="+mn-lt"/>
                <a:ea typeface="+mn-ea"/>
                <a:cs typeface="+mn-cs"/>
              </a:rPr>
              <a:t>{j}{\</a:t>
            </a:r>
            <a:r>
              <a:rPr lang="nb-NO" sz="1200" kern="1200" dirty="0" err="1" smtClean="0">
                <a:solidFill>
                  <a:schemeClr val="tx1"/>
                </a:solidFill>
                <a:latin typeface="+mn-lt"/>
                <a:ea typeface="+mn-ea"/>
                <a:cs typeface="+mn-cs"/>
              </a:rPr>
              <a:t>top</a:t>
            </a:r>
            <a:r>
              <a:rPr lang="nb-NO" sz="1200" kern="1200" dirty="0" smtClean="0">
                <a:solidFill>
                  <a:schemeClr val="tx1"/>
                </a:solidFill>
                <a:latin typeface="+mn-lt"/>
                <a:ea typeface="+mn-ea"/>
                <a:cs typeface="+mn-cs"/>
              </a:rPr>
              <a:t>} \\</a:t>
            </a:r>
          </a:p>
          <a:p>
            <a:r>
              <a:rPr lang="nb-NO" sz="1200" kern="1200" dirty="0" smtClean="0">
                <a:solidFill>
                  <a:schemeClr val="tx1"/>
                </a:solidFill>
                <a:latin typeface="+mn-lt"/>
                <a:ea typeface="+mn-ea"/>
                <a:cs typeface="+mn-cs"/>
              </a:rPr>
              <a:t>&amp;\</a:t>
            </a:r>
            <a:r>
              <a:rPr lang="nb-NO" sz="1200" kern="1200" dirty="0" err="1" smtClean="0">
                <a:solidFill>
                  <a:schemeClr val="tx1"/>
                </a:solidFill>
                <a:latin typeface="+mn-lt"/>
                <a:ea typeface="+mn-ea"/>
                <a:cs typeface="+mn-cs"/>
              </a:rPr>
              <a:t>text</a:t>
            </a:r>
            <a:r>
              <a:rPr lang="nb-NO" sz="1200" kern="1200" dirty="0" smtClean="0">
                <a:solidFill>
                  <a:schemeClr val="tx1"/>
                </a:solidFill>
                <a:latin typeface="+mn-lt"/>
                <a:ea typeface="+mn-ea"/>
                <a:cs typeface="+mn-cs"/>
              </a:rPr>
              <a:t>{</a:t>
            </a:r>
            <a:r>
              <a:rPr lang="nb-NO" sz="1200" kern="1200" dirty="0" err="1" smtClean="0">
                <a:solidFill>
                  <a:schemeClr val="tx1"/>
                </a:solidFill>
                <a:latin typeface="+mn-lt"/>
                <a:ea typeface="+mn-ea"/>
                <a:cs typeface="+mn-cs"/>
              </a:rPr>
              <a:t>else</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if</a:t>
            </a:r>
            <a:r>
              <a:rPr lang="nb-NO" sz="1200" kern="1200" dirty="0" smtClean="0">
                <a:solidFill>
                  <a:schemeClr val="tx1"/>
                </a:solidFill>
                <a:latin typeface="+mn-lt"/>
                <a:ea typeface="+mn-ea"/>
                <a:cs typeface="+mn-cs"/>
              </a:rPr>
              <a:t> } (</a:t>
            </a:r>
            <a:r>
              <a:rPr lang="nb-NO" sz="1200" kern="1200" dirty="0" err="1" smtClean="0">
                <a:solidFill>
                  <a:schemeClr val="tx1"/>
                </a:solidFill>
                <a:latin typeface="+mn-lt"/>
                <a:ea typeface="+mn-ea"/>
                <a:cs typeface="+mn-cs"/>
              </a:rPr>
              <a:t>b_a</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neq</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emptyset</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wedge</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a_a</a:t>
            </a:r>
            <a:r>
              <a:rPr lang="nb-NO" sz="1200" kern="1200" dirty="0" smtClean="0">
                <a:solidFill>
                  <a:schemeClr val="tx1"/>
                </a:solidFill>
                <a:latin typeface="+mn-lt"/>
                <a:ea typeface="+mn-ea"/>
                <a:cs typeface="+mn-cs"/>
              </a:rPr>
              <a:t> &gt; </a:t>
            </a:r>
            <a:r>
              <a:rPr lang="nb-NO" sz="1200" kern="1200" dirty="0" err="1" smtClean="0">
                <a:solidFill>
                  <a:schemeClr val="tx1"/>
                </a:solidFill>
                <a:latin typeface="+mn-lt"/>
                <a:ea typeface="+mn-ea"/>
                <a:cs typeface="+mn-cs"/>
              </a:rPr>
              <a:t>b_a</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text</a:t>
            </a:r>
            <a:r>
              <a:rPr lang="nb-NO" sz="1200" kern="1200" dirty="0" smtClean="0">
                <a:solidFill>
                  <a:schemeClr val="tx1"/>
                </a:solidFill>
                <a:latin typeface="+mn-lt"/>
                <a:ea typeface="+mn-ea"/>
                <a:cs typeface="+mn-cs"/>
              </a:rPr>
              <a:t>{ or } </a:t>
            </a:r>
            <a:r>
              <a:rPr lang="nb-NO" sz="1200" kern="1200" dirty="0" err="1" smtClean="0">
                <a:solidFill>
                  <a:schemeClr val="tx1"/>
                </a:solidFill>
                <a:latin typeface="+mn-lt"/>
                <a:ea typeface="+mn-ea"/>
                <a:cs typeface="+mn-cs"/>
              </a:rPr>
              <a:t>b_n</a:t>
            </a:r>
            <a:r>
              <a:rPr lang="nb-NO" sz="1200" kern="1200" dirty="0" smtClean="0">
                <a:solidFill>
                  <a:schemeClr val="tx1"/>
                </a:solidFill>
                <a:latin typeface="+mn-lt"/>
                <a:ea typeface="+mn-ea"/>
                <a:cs typeface="+mn-cs"/>
              </a:rPr>
              <a:t> = \</a:t>
            </a:r>
            <a:r>
              <a:rPr lang="nb-NO" sz="1200" kern="1200" dirty="0" err="1" smtClean="0">
                <a:solidFill>
                  <a:schemeClr val="tx1"/>
                </a:solidFill>
                <a:latin typeface="+mn-lt"/>
                <a:ea typeface="+mn-ea"/>
                <a:cs typeface="+mn-cs"/>
              </a:rPr>
              <a:t>top</a:t>
            </a:r>
            <a:r>
              <a:rPr lang="nb-NO" sz="1200" kern="1200" dirty="0" smtClean="0">
                <a:solidFill>
                  <a:schemeClr val="tx1"/>
                </a:solidFill>
                <a:latin typeface="+mn-lt"/>
                <a:ea typeface="+mn-ea"/>
                <a:cs typeface="+mn-cs"/>
              </a:rPr>
              <a:t>\\ &amp; \</a:t>
            </a:r>
            <a:r>
              <a:rPr lang="nb-NO" sz="1200" kern="1200" dirty="0" err="1" smtClean="0">
                <a:solidFill>
                  <a:schemeClr val="tx1"/>
                </a:solidFill>
                <a:latin typeface="+mn-lt"/>
                <a:ea typeface="+mn-ea"/>
                <a:cs typeface="+mn-cs"/>
              </a:rPr>
              <a:t>quad</a:t>
            </a:r>
            <a:r>
              <a:rPr lang="nb-NO" sz="1200" kern="1200" dirty="0" smtClean="0">
                <a:solidFill>
                  <a:schemeClr val="tx1"/>
                </a:solidFill>
                <a:latin typeface="+mn-lt"/>
                <a:ea typeface="+mn-ea"/>
                <a:cs typeface="+mn-cs"/>
              </a:rPr>
              <a:t>\</a:t>
            </a:r>
            <a:r>
              <a:rPr lang="nb-NO" sz="1200" kern="1200" dirty="0" err="1" smtClean="0">
                <a:solidFill>
                  <a:schemeClr val="tx1"/>
                </a:solidFill>
                <a:latin typeface="+mn-lt"/>
                <a:ea typeface="+mn-ea"/>
                <a:cs typeface="+mn-cs"/>
              </a:rPr>
              <a:t>mathbf</a:t>
            </a:r>
            <a:r>
              <a:rPr lang="nb-NO" sz="1200" kern="1200" dirty="0" smtClean="0">
                <a:solidFill>
                  <a:schemeClr val="tx1"/>
                </a:solidFill>
                <a:latin typeface="+mn-lt"/>
                <a:ea typeface="+mn-ea"/>
                <a:cs typeface="+mn-cs"/>
              </a:rPr>
              <a:t>{</a:t>
            </a:r>
            <a:r>
              <a:rPr lang="nb-NO" sz="1200" kern="1200" dirty="0" err="1" smtClean="0">
                <a:solidFill>
                  <a:schemeClr val="tx1"/>
                </a:solidFill>
                <a:latin typeface="+mn-lt"/>
                <a:ea typeface="+mn-ea"/>
                <a:cs typeface="+mn-cs"/>
              </a:rPr>
              <a:t>return</a:t>
            </a:r>
            <a:r>
              <a:rPr lang="nb-NO" sz="1200" kern="1200" dirty="0" smtClean="0">
                <a:solidFill>
                  <a:schemeClr val="tx1"/>
                </a:solidFill>
                <a:latin typeface="+mn-lt"/>
                <a:ea typeface="+mn-ea"/>
                <a:cs typeface="+mn-cs"/>
              </a:rPr>
              <a:t>} \</a:t>
            </a:r>
            <a:r>
              <a:rPr lang="nb-NO" sz="1200" kern="1200" dirty="0" err="1" smtClean="0">
                <a:solidFill>
                  <a:schemeClr val="tx1"/>
                </a:solidFill>
                <a:latin typeface="+mn-lt"/>
                <a:ea typeface="+mn-ea"/>
                <a:cs typeface="+mn-cs"/>
              </a:rPr>
              <a:t>rp</a:t>
            </a:r>
            <a:r>
              <a:rPr lang="nb-NO" sz="1200" kern="1200" dirty="0" smtClean="0">
                <a:solidFill>
                  <a:schemeClr val="tx1"/>
                </a:solidFill>
                <a:latin typeface="+mn-lt"/>
                <a:ea typeface="+mn-ea"/>
                <a:cs typeface="+mn-cs"/>
              </a:rPr>
              <a:t>{j}{\bot} \\</a:t>
            </a:r>
          </a:p>
          <a:p>
            <a:r>
              <a:rPr lang="da-DK" sz="1200" kern="1200" dirty="0" smtClean="0">
                <a:solidFill>
                  <a:schemeClr val="tx1"/>
                </a:solidFill>
                <a:latin typeface="+mn-lt"/>
                <a:ea typeface="+mn-ea"/>
                <a:cs typeface="+mn-cs"/>
              </a:rPr>
              <a:t>&amp;\</a:t>
            </a:r>
            <a:r>
              <a:rPr lang="da-DK" sz="1200" kern="1200" dirty="0" err="1" smtClean="0">
                <a:solidFill>
                  <a:schemeClr val="tx1"/>
                </a:solidFill>
                <a:latin typeface="+mn-lt"/>
                <a:ea typeface="+mn-ea"/>
                <a:cs typeface="+mn-cs"/>
              </a:rPr>
              <a:t>text</a:t>
            </a:r>
            <a:r>
              <a:rPr lang="da-DK" sz="1200" kern="1200" dirty="0" smtClean="0">
                <a:solidFill>
                  <a:schemeClr val="tx1"/>
                </a:solidFill>
                <a:latin typeface="+mn-lt"/>
                <a:ea typeface="+mn-ea"/>
                <a:cs typeface="+mn-cs"/>
              </a:rPr>
              <a:t>{</a:t>
            </a:r>
            <a:r>
              <a:rPr lang="da-DK" sz="1200" kern="1200" dirty="0" err="1" smtClean="0">
                <a:solidFill>
                  <a:schemeClr val="tx1"/>
                </a:solidFill>
                <a:latin typeface="+mn-lt"/>
                <a:ea typeface="+mn-ea"/>
                <a:cs typeface="+mn-cs"/>
              </a:rPr>
              <a:t>else</a:t>
            </a:r>
            <a:r>
              <a:rPr lang="da-DK" sz="1200" kern="1200" dirty="0" smtClean="0">
                <a:solidFill>
                  <a:schemeClr val="tx1"/>
                </a:solidFill>
                <a:latin typeface="+mn-lt"/>
                <a:ea typeface="+mn-ea"/>
                <a:cs typeface="+mn-cs"/>
              </a:rPr>
              <a:t>} \\</a:t>
            </a:r>
          </a:p>
          <a:p>
            <a:r>
              <a:rPr lang="da-DK" sz="1200" kern="1200" dirty="0" smtClean="0">
                <a:solidFill>
                  <a:schemeClr val="tx1"/>
                </a:solidFill>
                <a:latin typeface="+mn-lt"/>
                <a:ea typeface="+mn-ea"/>
                <a:cs typeface="+mn-cs"/>
              </a:rPr>
              <a:t>&amp; \</a:t>
            </a:r>
            <a:r>
              <a:rPr lang="da-DK" sz="1200" kern="1200" dirty="0" err="1" smtClean="0">
                <a:solidFill>
                  <a:schemeClr val="tx1"/>
                </a:solidFill>
                <a:latin typeface="+mn-lt"/>
                <a:ea typeface="+mn-ea"/>
                <a:cs typeface="+mn-cs"/>
              </a:rPr>
              <a:t>quad</a:t>
            </a:r>
            <a:r>
              <a:rPr lang="da-DK" sz="1200" kern="1200" dirty="0" smtClean="0">
                <a:solidFill>
                  <a:schemeClr val="tx1"/>
                </a:solidFill>
                <a:latin typeface="+mn-lt"/>
                <a:ea typeface="+mn-ea"/>
                <a:cs typeface="+mn-cs"/>
              </a:rPr>
              <a:t>\</a:t>
            </a:r>
            <a:r>
              <a:rPr lang="da-DK" sz="1200" kern="1200" dirty="0" err="1" smtClean="0">
                <a:solidFill>
                  <a:schemeClr val="tx1"/>
                </a:solidFill>
                <a:latin typeface="+mn-lt"/>
                <a:ea typeface="+mn-ea"/>
                <a:cs typeface="+mn-cs"/>
              </a:rPr>
              <a:t>mathbf</a:t>
            </a:r>
            <a:r>
              <a:rPr lang="da-DK" sz="1200" kern="1200" dirty="0" smtClean="0">
                <a:solidFill>
                  <a:schemeClr val="tx1"/>
                </a:solidFill>
                <a:latin typeface="+mn-lt"/>
                <a:ea typeface="+mn-ea"/>
                <a:cs typeface="+mn-cs"/>
              </a:rPr>
              <a:t>{</a:t>
            </a:r>
            <a:r>
              <a:rPr lang="da-DK" sz="1200" kern="1200" dirty="0" err="1" smtClean="0">
                <a:solidFill>
                  <a:schemeClr val="tx1"/>
                </a:solidFill>
                <a:latin typeface="+mn-lt"/>
                <a:ea typeface="+mn-ea"/>
                <a:cs typeface="+mn-cs"/>
              </a:rPr>
              <a:t>return</a:t>
            </a:r>
            <a:r>
              <a:rPr lang="da-DK" sz="1200" kern="1200" dirty="0" smtClean="0">
                <a:solidFill>
                  <a:schemeClr val="tx1"/>
                </a:solidFill>
                <a:latin typeface="+mn-lt"/>
                <a:ea typeface="+mn-ea"/>
                <a:cs typeface="+mn-cs"/>
              </a:rPr>
              <a:t>} \</a:t>
            </a:r>
            <a:r>
              <a:rPr lang="da-DK" sz="1200" kern="1200" dirty="0" err="1" smtClean="0">
                <a:solidFill>
                  <a:schemeClr val="tx1"/>
                </a:solidFill>
                <a:latin typeface="+mn-lt"/>
                <a:ea typeface="+mn-ea"/>
                <a:cs typeface="+mn-cs"/>
              </a:rPr>
              <a:t>rp</a:t>
            </a:r>
            <a:r>
              <a:rPr lang="da-DK" sz="1200" kern="1200" dirty="0" smtClean="0">
                <a:solidFill>
                  <a:schemeClr val="tx1"/>
                </a:solidFill>
                <a:latin typeface="+mn-lt"/>
                <a:ea typeface="+mn-ea"/>
                <a:cs typeface="+mn-cs"/>
              </a:rPr>
              <a:t>{j}{\</a:t>
            </a:r>
            <a:r>
              <a:rPr lang="da-DK" sz="1200" kern="1200" dirty="0" err="1" smtClean="0">
                <a:solidFill>
                  <a:schemeClr val="tx1"/>
                </a:solidFill>
                <a:latin typeface="+mn-lt"/>
                <a:ea typeface="+mn-ea"/>
                <a:cs typeface="+mn-cs"/>
              </a:rPr>
              <a:t>alpha</a:t>
            </a:r>
            <a:r>
              <a:rPr lang="da-DK" sz="1200" kern="1200" dirty="0" smtClean="0">
                <a:solidFill>
                  <a:schemeClr val="tx1"/>
                </a:solidFill>
                <a:latin typeface="+mn-lt"/>
                <a:ea typeface="+mn-ea"/>
                <a:cs typeface="+mn-cs"/>
              </a:rPr>
              <a:t>\, \</a:t>
            </a:r>
            <a:r>
              <a:rPr lang="da-DK" sz="1200" kern="1200" dirty="0" err="1" smtClean="0">
                <a:solidFill>
                  <a:schemeClr val="tx1"/>
                </a:solidFill>
                <a:latin typeface="+mn-lt"/>
                <a:ea typeface="+mn-ea"/>
                <a:cs typeface="+mn-cs"/>
              </a:rPr>
              <a:t>mathcal</a:t>
            </a:r>
            <a:r>
              <a:rPr lang="da-DK" sz="1200" kern="1200" dirty="0" smtClean="0">
                <a:solidFill>
                  <a:schemeClr val="tx1"/>
                </a:solidFill>
                <a:latin typeface="+mn-lt"/>
                <a:ea typeface="+mn-ea"/>
                <a:cs typeface="+mn-cs"/>
              </a:rPr>
              <a:t>{S}_{[</a:t>
            </a:r>
            <a:r>
              <a:rPr lang="da-DK" sz="1200" kern="1200" dirty="0" err="1" smtClean="0">
                <a:solidFill>
                  <a:schemeClr val="tx1"/>
                </a:solidFill>
                <a:latin typeface="+mn-lt"/>
                <a:ea typeface="+mn-ea"/>
                <a:cs typeface="+mn-cs"/>
              </a:rPr>
              <a:t>l,h</a:t>
            </a:r>
            <a:r>
              <a:rPr lang="da-DK" sz="1200" kern="1200" dirty="0" smtClean="0">
                <a:solidFill>
                  <a:schemeClr val="tx1"/>
                </a:solidFill>
                <a:latin typeface="+mn-lt"/>
                <a:ea typeface="+mn-ea"/>
                <a:cs typeface="+mn-cs"/>
              </a:rPr>
              <a:t>]}\, \beta}</a:t>
            </a:r>
          </a:p>
          <a:p>
            <a:r>
              <a:rPr lang="da-DK" sz="1200" kern="1200" dirty="0" smtClean="0">
                <a:solidFill>
                  <a:schemeClr val="tx1"/>
                </a:solidFill>
                <a:latin typeface="+mn-lt"/>
                <a:ea typeface="+mn-ea"/>
                <a:cs typeface="+mn-cs"/>
              </a:rPr>
              <a:t>\end{</a:t>
            </a:r>
            <a:r>
              <a:rPr lang="da-DK" sz="1200" kern="1200" dirty="0" err="1" smtClean="0">
                <a:solidFill>
                  <a:schemeClr val="tx1"/>
                </a:solidFill>
                <a:latin typeface="+mn-lt"/>
                <a:ea typeface="+mn-ea"/>
                <a:cs typeface="+mn-cs"/>
              </a:rPr>
              <a:t>aligned</a:t>
            </a:r>
            <a:r>
              <a:rPr lang="da-DK" sz="1200" kern="1200" dirty="0" smtClean="0">
                <a:solidFill>
                  <a:schemeClr val="tx1"/>
                </a:solidFill>
                <a:latin typeface="+mn-lt"/>
                <a:ea typeface="+mn-ea"/>
                <a:cs typeface="+mn-cs"/>
              </a:rPr>
              <a:t>} \right. \\</a:t>
            </a:r>
          </a:p>
          <a:p>
            <a:r>
              <a:rPr lang="da-DK" sz="1200" kern="1200" dirty="0" smtClean="0">
                <a:solidFill>
                  <a:schemeClr val="tx1"/>
                </a:solidFill>
                <a:latin typeface="+mn-lt"/>
                <a:ea typeface="+mn-ea"/>
                <a:cs typeface="+mn-cs"/>
              </a:rPr>
              <a:t>\end{</a:t>
            </a:r>
            <a:r>
              <a:rPr lang="da-DK" sz="1200" kern="1200" dirty="0" err="1" smtClean="0">
                <a:solidFill>
                  <a:schemeClr val="tx1"/>
                </a:solidFill>
                <a:latin typeface="+mn-lt"/>
                <a:ea typeface="+mn-ea"/>
                <a:cs typeface="+mn-cs"/>
              </a:rPr>
              <a:t>align</a:t>
            </a:r>
            <a:r>
              <a:rPr lang="da-DK" sz="1200" kern="1200" dirty="0" smtClean="0">
                <a:solidFill>
                  <a:schemeClr val="tx1"/>
                </a:solidFill>
                <a:latin typeface="+mn-lt"/>
                <a:ea typeface="+mn-ea"/>
                <a:cs typeface="+mn-cs"/>
              </a:rPr>
              <a:t>*}</a:t>
            </a:r>
            <a:endParaRPr lang="da-DK"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DBC439B-6904-2044-9003-39354A40D89D}" type="slidenum">
              <a:rPr lang="en-US" smtClean="0"/>
              <a:pPr/>
              <a:t>81</a:t>
            </a:fld>
            <a:endParaRPr lang="en-US"/>
          </a:p>
        </p:txBody>
      </p:sp>
    </p:spTree>
    <p:extLst>
      <p:ext uri="{BB962C8B-B14F-4D97-AF65-F5344CB8AC3E}">
        <p14:creationId xmlns:p14="http://schemas.microsoft.com/office/powerpoint/2010/main" val="13782639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\begin{align*}</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incrS</a:t>
            </a:r>
            <a:r>
              <a:rPr lang="en-US" sz="1200" kern="1200" dirty="0" smtClean="0">
                <a:solidFill>
                  <a:schemeClr val="tx1"/>
                </a:solidFill>
                <a:latin typeface="+mn-lt"/>
                <a:ea typeface="+mn-ea"/>
                <a:cs typeface="+mn-cs"/>
              </a:rPr>
              <a:t>}(S^{i-1}_\psi,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_{\psi}, \</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 \tau,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%\left\</a:t>
            </a:r>
            <a:r>
              <a:rPr lang="en-US" sz="1200" kern="1200" dirty="0" err="1" smtClean="0">
                <a:solidFill>
                  <a:schemeClr val="tx1"/>
                </a:solidFill>
                <a:latin typeface="+mn-lt"/>
                <a:ea typeface="+mn-ea"/>
                <a:cs typeface="+mn-cs"/>
              </a:rPr>
              <a:t>lbrace</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%\begin{aligned}</a:t>
            </a:r>
          </a:p>
          <a:p>
            <a:r>
              <a:rPr lang="en-US" sz="1200" kern="1200" dirty="0" smtClean="0">
                <a:solidFill>
                  <a:schemeClr val="tx1"/>
                </a:solidFill>
                <a:latin typeface="+mn-lt"/>
                <a:ea typeface="+mn-ea"/>
                <a:cs typeface="+mn-cs"/>
              </a:rPr>
              <a:t>\left(\</a:t>
            </a:r>
            <a:r>
              <a:rPr lang="en-US" sz="1200" kern="1200" dirty="0" err="1" smtClean="0">
                <a:solidFill>
                  <a:schemeClr val="tx1"/>
                </a:solidFill>
                <a:latin typeface="+mn-lt"/>
                <a:ea typeface="+mn-ea"/>
                <a:cs typeface="+mn-cs"/>
              </a:rPr>
              <a:t>bigcup</a:t>
            </a:r>
            <a:r>
              <a:rPr lang="en-US" sz="1200" kern="1200" dirty="0" smtClean="0">
                <a:solidFill>
                  <a:schemeClr val="tx1"/>
                </a:solidFill>
                <a:latin typeface="+mn-lt"/>
                <a:ea typeface="+mn-ea"/>
                <a:cs typeface="+mn-cs"/>
              </a:rPr>
              <a:t>\limits_{r \in S^{i-1}_{\psi}}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 \tau,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_{\psi}, r)\right) \cup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 \tau,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_{\psi},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}{\psi})</a:t>
            </a:r>
          </a:p>
          <a:p>
            <a:r>
              <a:rPr lang="en-US" sz="1200" kern="1200" dirty="0" smtClean="0">
                <a:solidFill>
                  <a:schemeClr val="tx1"/>
                </a:solidFill>
                <a:latin typeface="+mn-lt"/>
                <a:ea typeface="+mn-ea"/>
                <a:cs typeface="+mn-cs"/>
              </a:rPr>
              <a:t>%\end{aligned} \right.</a:t>
            </a:r>
          </a:p>
          <a:p>
            <a:r>
              <a:rPr lang="en-US" sz="1200" kern="1200" dirty="0" smtClean="0">
                <a:solidFill>
                  <a:schemeClr val="tx1"/>
                </a:solidFill>
                <a:latin typeface="+mn-lt"/>
                <a:ea typeface="+mn-ea"/>
                <a:cs typeface="+mn-cs"/>
              </a:rPr>
              <a:t>\end{align*}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For all states traces $\sigma$, timestamp series  $\tau$, </a:t>
            </a:r>
            <a:r>
              <a:rPr lang="en-US" sz="1200" kern="1200" dirty="0" err="1" smtClean="0">
                <a:solidFill>
                  <a:schemeClr val="tx1"/>
                </a:solidFill>
                <a:latin typeface="+mn-lt"/>
                <a:ea typeface="+mn-ea"/>
                <a:cs typeface="+mn-cs"/>
              </a:rPr>
              <a:t>timesteps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formulas $\psi$, correct, prompt, and reducible structures $S^{i-1}_{\psi}$, and correct and prompt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_{\psi}$ </a:t>
            </a:r>
          </a:p>
          <a:p>
            <a:r>
              <a:rPr lang="en-US" sz="1200" kern="1200" dirty="0" smtClean="0">
                <a:solidFill>
                  <a:schemeClr val="tx1"/>
                </a:solidFill>
                <a:latin typeface="+mn-lt"/>
                <a:ea typeface="+mn-ea"/>
                <a:cs typeface="+mn-cs"/>
              </a:rPr>
              <a:t>if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_{\psi}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incrS</a:t>
            </a:r>
            <a:r>
              <a:rPr lang="en-US" sz="1200" kern="1200" dirty="0" smtClean="0">
                <a:solidFill>
                  <a:schemeClr val="tx1"/>
                </a:solidFill>
                <a:latin typeface="+mn-lt"/>
                <a:ea typeface="+mn-ea"/>
                <a:cs typeface="+mn-cs"/>
              </a:rPr>
              <a:t>(}(S^{i-1}_{\psi},\</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_{\psi}, \</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then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_{\psi}$ is correct, prompt, and </a:t>
            </a:r>
            <a:r>
              <a:rPr lang="en-US" sz="1200" kern="1200" dirty="0" err="1" smtClean="0">
                <a:solidFill>
                  <a:schemeClr val="tx1"/>
                </a:solidFill>
                <a:latin typeface="+mn-lt"/>
                <a:ea typeface="+mn-ea"/>
                <a:cs typeface="+mn-cs"/>
              </a:rPr>
              <a:t>reducable</a:t>
            </a:r>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textit</a:t>
            </a:r>
            <a:r>
              <a:rPr lang="en-US" sz="1200" kern="1200" dirty="0" smtClean="0">
                <a:solidFill>
                  <a:schemeClr val="tx1"/>
                </a:solidFill>
                <a:latin typeface="+mn-lt"/>
                <a:ea typeface="+mn-ea"/>
                <a:cs typeface="+mn-cs"/>
              </a:rPr>
              <a:t>{Proof}. Follows from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ldots</a:t>
            </a:r>
            <a:r>
              <a:rPr lang="en-US" sz="1200" kern="1200" dirty="0" smtClean="0">
                <a:solidFill>
                  <a:schemeClr val="tx1"/>
                </a:solidFill>
                <a:latin typeface="+mn-lt"/>
                <a:ea typeface="+mn-ea"/>
                <a:cs typeface="+mn-cs"/>
              </a:rPr>
              <a:t>)$ preserving correctness/promptness/</a:t>
            </a:r>
            <a:r>
              <a:rPr lang="en-US" sz="1200" kern="1200" dirty="0" err="1" smtClean="0">
                <a:solidFill>
                  <a:schemeClr val="tx1"/>
                </a:solidFill>
                <a:latin typeface="+mn-lt"/>
                <a:ea typeface="+mn-ea"/>
                <a:cs typeface="+mn-cs"/>
              </a:rPr>
              <a:t>reducability</a:t>
            </a:r>
            <a:r>
              <a:rPr lang="en-US" sz="1200" kern="1200" dirty="0" smtClean="0">
                <a:solidFill>
                  <a:schemeClr val="tx1"/>
                </a:solidFill>
                <a:latin typeface="+mn-lt"/>
                <a:ea typeface="+mn-ea"/>
                <a:cs typeface="+mn-cs"/>
              </a:rPr>
              <a:t>. \\</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Since $S^{i-1}_\psi$ is correct/prompt/</a:t>
            </a:r>
            <a:r>
              <a:rPr lang="en-US" sz="1200" kern="1200" dirty="0" err="1" smtClean="0">
                <a:solidFill>
                  <a:schemeClr val="tx1"/>
                </a:solidFill>
                <a:latin typeface="+mn-lt"/>
                <a:ea typeface="+mn-ea"/>
                <a:cs typeface="+mn-cs"/>
              </a:rPr>
              <a:t>reducable</a:t>
            </a:r>
            <a:r>
              <a:rPr lang="en-US" sz="1200" kern="1200" dirty="0" smtClean="0">
                <a:solidFill>
                  <a:schemeClr val="tx1"/>
                </a:solidFill>
                <a:latin typeface="+mn-lt"/>
                <a:ea typeface="+mn-ea"/>
                <a:cs typeface="+mn-cs"/>
              </a:rPr>
              <a:t>, it has a residue entry for all $k \in [0,i-1]$ which are all c/r/p.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incrS</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ldots</a:t>
            </a:r>
            <a:r>
              <a:rPr lang="en-US" sz="1200" kern="1200" dirty="0" smtClean="0">
                <a:solidFill>
                  <a:schemeClr val="tx1"/>
                </a:solidFill>
                <a:latin typeface="+mn-lt"/>
                <a:ea typeface="+mn-ea"/>
                <a:cs typeface="+mn-cs"/>
              </a:rPr>
              <a:t>)$ adds the residue for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so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_\psi$ has all the necessary residues. All the residues from $S^{i-1}$ are c/r/p because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ldots</a:t>
            </a:r>
            <a:r>
              <a:rPr lang="en-US" sz="1200" kern="1200" dirty="0" smtClean="0">
                <a:solidFill>
                  <a:schemeClr val="tx1"/>
                </a:solidFill>
                <a:latin typeface="+mn-lt"/>
                <a:ea typeface="+mn-ea"/>
                <a:cs typeface="+mn-cs"/>
              </a:rPr>
              <a:t>)$ preserves c/r/p. The new reduced residue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}{\psi}$ is also c/r/p from the correctness of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ldots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_\psi$ is correct and prompt, and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=j$.</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82</a:t>
            </a:fld>
            <a:endParaRPr lang="en-US"/>
          </a:p>
        </p:txBody>
      </p:sp>
    </p:spTree>
    <p:extLst>
      <p:ext uri="{BB962C8B-B14F-4D97-AF65-F5344CB8AC3E}">
        <p14:creationId xmlns:p14="http://schemas.microsoft.com/office/powerpoint/2010/main" val="3437363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problem </a:t>
            </a:r>
            <a:r>
              <a:rPr lang="en-US" dirty="0" smtClean="0"/>
              <a:t>is</a:t>
            </a:r>
            <a:r>
              <a:rPr lang="en-US" baseline="0" dirty="0" smtClean="0"/>
              <a:t> that</a:t>
            </a:r>
            <a:r>
              <a:rPr lang="en-US" dirty="0" smtClean="0"/>
              <a:t> </a:t>
            </a:r>
            <a:r>
              <a:rPr lang="en-US" dirty="0" smtClean="0"/>
              <a:t>existing </a:t>
            </a:r>
            <a:r>
              <a:rPr lang="en-US" dirty="0" err="1" smtClean="0"/>
              <a:t>rv</a:t>
            </a:r>
            <a:r>
              <a:rPr lang="en-US" dirty="0" smtClean="0"/>
              <a:t> techniques are not generally aimed at real-time safety</a:t>
            </a:r>
            <a:r>
              <a:rPr lang="en-US" baseline="0" dirty="0" smtClean="0"/>
              <a:t> critical systems. </a:t>
            </a:r>
            <a:endParaRPr lang="en-US" baseline="0" dirty="0" smtClean="0"/>
          </a:p>
          <a:p>
            <a:pPr marL="171450" indent="-171450">
              <a:buFont typeface="Arial"/>
              <a:buChar char="•"/>
            </a:pPr>
            <a:r>
              <a:rPr lang="en-US" baseline="0" dirty="0" smtClean="0"/>
              <a:t>Many of these methods aren’t built to handle real-time, distributed systems.</a:t>
            </a:r>
          </a:p>
          <a:p>
            <a:pPr marL="171450" indent="-171450">
              <a:buFont typeface="Arial"/>
              <a:buChar char="•"/>
            </a:pPr>
            <a:r>
              <a:rPr lang="en-US" baseline="0" dirty="0" smtClean="0"/>
              <a:t>Many modern complex systems such as cars are built as distributed systems made up of COTS or multi-vendor components that may be black box.</a:t>
            </a:r>
          </a:p>
          <a:p>
            <a:pPr marL="171450" indent="-171450">
              <a:buFont typeface="Arial"/>
              <a:buChar char="•"/>
            </a:pPr>
            <a:r>
              <a:rPr lang="en-US" baseline="0" dirty="0" smtClean="0"/>
              <a:t>A primary issue is code instrumentation…</a:t>
            </a:r>
          </a:p>
          <a:p>
            <a:pPr marL="171450" indent="-171450">
              <a:buFont typeface="Arial"/>
              <a:buChar char="•"/>
            </a:pPr>
            <a:r>
              <a:rPr lang="en-US" baseline="0" dirty="0" smtClean="0"/>
              <a:t>They </a:t>
            </a:r>
            <a:r>
              <a:rPr lang="en-US" baseline="0" dirty="0" smtClean="0"/>
              <a:t>actually change the target system’s code to either add an inline monitor or to expose necessary state. This has two problems. 1) you can’t do code instrumentation on black box systems, and 2) it can affect the system in a bad way. </a:t>
            </a:r>
          </a:p>
          <a:p>
            <a:endParaRPr lang="en-US" baseline="0" dirty="0" smtClean="0"/>
          </a:p>
          <a:p>
            <a:r>
              <a:rPr lang="en-US" baseline="0" dirty="0" smtClean="0"/>
              <a:t>We’ll focus on </a:t>
            </a:r>
            <a:r>
              <a:rPr lang="en-US" baseline="0" dirty="0" err="1" smtClean="0"/>
              <a:t>goodloe&amp;pike’s</a:t>
            </a:r>
            <a:r>
              <a:rPr lang="en-US" baseline="0" dirty="0" smtClean="0"/>
              <a:t> </a:t>
            </a:r>
            <a:r>
              <a:rPr lang="en-US" baseline="0" dirty="0" err="1" smtClean="0"/>
              <a:t>FaCTS</a:t>
            </a:r>
            <a:r>
              <a:rPr lang="en-US" baseline="0" dirty="0" smtClean="0"/>
              <a:t> constraints. Functionality and timing…</a:t>
            </a:r>
          </a:p>
          <a:p>
            <a:r>
              <a:rPr lang="en-US" baseline="0" dirty="0" smtClean="0"/>
              <a:t>----- Meeting Notes (1/14/15 14:09) -----</a:t>
            </a:r>
          </a:p>
          <a:p>
            <a:r>
              <a:rPr lang="en-US" baseline="0" dirty="0" smtClean="0"/>
              <a:t>citation for FaCTS</a:t>
            </a:r>
          </a:p>
          <a:p>
            <a:endParaRPr lang="en-US" baseline="0" dirty="0" smtClean="0"/>
          </a:p>
          <a:p>
            <a:r>
              <a:rPr lang="en-US" baseline="0" dirty="0" smtClean="0"/>
              <a:t>emphasize SWaP</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6</a:t>
            </a:fld>
            <a:endParaRPr lang="en-US"/>
          </a:p>
        </p:txBody>
      </p:sp>
    </p:spTree>
    <p:extLst>
      <p:ext uri="{BB962C8B-B14F-4D97-AF65-F5344CB8AC3E}">
        <p14:creationId xmlns:p14="http://schemas.microsoft.com/office/powerpoint/2010/main" val="16429747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all </a:t>
            </a:r>
            <a:r>
              <a:rPr lang="en-US" sz="1200" kern="1200" dirty="0" err="1" smtClean="0">
                <a:solidFill>
                  <a:schemeClr val="tx1"/>
                </a:solidFill>
                <a:latin typeface="+mn-lt"/>
                <a:ea typeface="+mn-ea"/>
                <a:cs typeface="+mn-cs"/>
              </a:rPr>
              <a:t>timesteps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i,j</a:t>
            </a:r>
            <a:r>
              <a:rPr lang="en-US" sz="1200" kern="1200" dirty="0" smtClean="0">
                <a:solidFill>
                  <a:schemeClr val="tx1"/>
                </a:solidFill>
                <a:latin typeface="+mn-lt"/>
                <a:ea typeface="+mn-ea"/>
                <a:cs typeface="+mn-cs"/>
              </a:rPr>
              <a:t>$ where $j\</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formulas $\phi,\psi$, traces $\sigma$, timestamp series $\tau$, and history structures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_{\psi}$ such that $\</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_{\psi}$ is correct/prompt/reducible and $\</a:t>
            </a:r>
            <a:r>
              <a:rPr lang="en-US" sz="1200" kern="1200" dirty="0" err="1" smtClean="0">
                <a:solidFill>
                  <a:schemeClr val="tx1"/>
                </a:solidFill>
                <a:latin typeface="+mn-lt"/>
                <a:ea typeface="+mn-ea"/>
                <a:cs typeface="+mn-cs"/>
              </a:rPr>
              <a:t>rpt</a:t>
            </a:r>
            <a:r>
              <a:rPr lang="en-US" sz="1200" kern="1200" dirty="0" smtClean="0">
                <a:solidFill>
                  <a:schemeClr val="tx1"/>
                </a:solidFill>
                <a:latin typeface="+mn-lt"/>
                <a:ea typeface="+mn-ea"/>
                <a:cs typeface="+mn-cs"/>
              </a:rPr>
              <a:t>{j}{\phi}{\psi}$ is reducible at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then if </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{j'}{\phi'}_{\psi} \</a:t>
            </a:r>
            <a:r>
              <a:rPr lang="en-US" sz="1200" kern="1200" dirty="0" err="1" smtClean="0">
                <a:solidFill>
                  <a:schemeClr val="tx1"/>
                </a:solidFill>
                <a:latin typeface="+mn-lt"/>
                <a:ea typeface="+mn-ea"/>
                <a:cs typeface="+mn-cs"/>
              </a:rPr>
              <a:t>leftarrow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tau,i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mathbb</a:t>
            </a:r>
            <a:r>
              <a:rPr lang="en-US" sz="1200" kern="1200" dirty="0" smtClean="0">
                <a:solidFill>
                  <a:schemeClr val="tx1"/>
                </a:solidFill>
                <a:latin typeface="+mn-lt"/>
                <a:ea typeface="+mn-ea"/>
                <a:cs typeface="+mn-cs"/>
              </a:rPr>
              <a:t>{S}^</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_{\psi}, \</a:t>
            </a:r>
            <a:r>
              <a:rPr lang="en-US" sz="1200" kern="1200" dirty="0" err="1" smtClean="0">
                <a:solidFill>
                  <a:schemeClr val="tx1"/>
                </a:solidFill>
                <a:latin typeface="+mn-lt"/>
                <a:ea typeface="+mn-ea"/>
                <a:cs typeface="+mn-cs"/>
              </a:rPr>
              <a:t>rpt</a:t>
            </a:r>
            <a:r>
              <a:rPr lang="en-US" sz="1200" kern="1200" dirty="0" smtClean="0">
                <a:solidFill>
                  <a:schemeClr val="tx1"/>
                </a:solidFill>
                <a:latin typeface="+mn-lt"/>
                <a:ea typeface="+mn-ea"/>
                <a:cs typeface="+mn-cs"/>
              </a:rPr>
              <a:t>{j}{\phi}{\psi})$, $\</a:t>
            </a:r>
            <a:r>
              <a:rPr lang="en-US" sz="1200" kern="1200" dirty="0" err="1" smtClean="0">
                <a:solidFill>
                  <a:schemeClr val="tx1"/>
                </a:solidFill>
                <a:latin typeface="+mn-lt"/>
                <a:ea typeface="+mn-ea"/>
                <a:cs typeface="+mn-cs"/>
              </a:rPr>
              <a:t>rpt</a:t>
            </a:r>
            <a:r>
              <a:rPr lang="en-US" sz="1200" kern="1200" dirty="0" smtClean="0">
                <a:solidFill>
                  <a:schemeClr val="tx1"/>
                </a:solidFill>
                <a:latin typeface="+mn-lt"/>
                <a:ea typeface="+mn-ea"/>
                <a:cs typeface="+mn-cs"/>
              </a:rPr>
              <a:t>{j}{\phi'}{\psi}$ is correct/prompt/reducible.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textit</a:t>
            </a:r>
            <a:r>
              <a:rPr lang="en-US" sz="1200" kern="1200" dirty="0" smtClean="0">
                <a:solidFill>
                  <a:schemeClr val="tx1"/>
                </a:solidFill>
                <a:latin typeface="+mn-lt"/>
                <a:ea typeface="+mn-ea"/>
                <a:cs typeface="+mn-cs"/>
              </a:rPr>
              <a:t>{Proof}. Proof by mutual induction. \\</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ldots</a:t>
            </a:r>
            <a:r>
              <a:rPr lang="en-US" sz="1200" kern="1200" dirty="0" smtClean="0">
                <a:solidFill>
                  <a:schemeClr val="tx1"/>
                </a:solidFill>
                <a:latin typeface="+mn-lt"/>
                <a:ea typeface="+mn-ea"/>
                <a:cs typeface="+mn-cs"/>
              </a:rPr>
              <a:t>)$ is trivially c/r/p for $\top,\bot$ residues. \\ \\</a:t>
            </a:r>
          </a:p>
          <a:p>
            <a:r>
              <a:rPr lang="en-US" sz="1200" kern="1200" dirty="0" smtClean="0">
                <a:solidFill>
                  <a:schemeClr val="tx1"/>
                </a:solidFill>
                <a:latin typeface="+mn-lt"/>
                <a:ea typeface="+mn-ea"/>
                <a:cs typeface="+mn-cs"/>
              </a:rPr>
              <a:t>Case $\phi \</a:t>
            </a:r>
            <a:r>
              <a:rPr lang="en-US" sz="1200" kern="1200" dirty="0" err="1" smtClean="0">
                <a:solidFill>
                  <a:schemeClr val="tx1"/>
                </a:solidFill>
                <a:latin typeface="+mn-lt"/>
                <a:ea typeface="+mn-ea"/>
                <a:cs typeface="+mn-cs"/>
              </a:rPr>
              <a:t>equiv</a:t>
            </a:r>
            <a:r>
              <a:rPr lang="en-US" sz="1200" kern="1200" dirty="0" smtClean="0">
                <a:solidFill>
                  <a:schemeClr val="tx1"/>
                </a:solidFill>
                <a:latin typeface="+mn-lt"/>
                <a:ea typeface="+mn-ea"/>
                <a:cs typeface="+mn-cs"/>
              </a:rPr>
              <a:t> p$: Since the residue is reducible and there is a free proposition, we know that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 j$. From definition of reduce, we'll get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sigma_i</a:t>
            </a:r>
            <a:r>
              <a:rPr lang="en-US" sz="1200" kern="1200" dirty="0" smtClean="0">
                <a:solidFill>
                  <a:schemeClr val="tx1"/>
                </a:solidFill>
                <a:latin typeface="+mn-lt"/>
                <a:ea typeface="+mn-ea"/>
                <a:cs typeface="+mn-cs"/>
              </a:rPr>
              <a:t>(p) \</a:t>
            </a:r>
            <a:r>
              <a:rPr lang="en-US" sz="1200" kern="1200" dirty="0" err="1" smtClean="0">
                <a:solidFill>
                  <a:schemeClr val="tx1"/>
                </a:solidFill>
                <a:latin typeface="+mn-lt"/>
                <a:ea typeface="+mn-ea"/>
                <a:cs typeface="+mn-cs"/>
              </a:rPr>
              <a:t>leftrightarrow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p$. \\ \\</a:t>
            </a:r>
          </a:p>
          <a:p>
            <a:r>
              <a:rPr lang="en-US" sz="1200" kern="1200" dirty="0" smtClean="0">
                <a:solidFill>
                  <a:schemeClr val="tx1"/>
                </a:solidFill>
                <a:latin typeface="+mn-lt"/>
                <a:ea typeface="+mn-ea"/>
                <a:cs typeface="+mn-cs"/>
              </a:rPr>
              <a:t>Case $\phi \</a:t>
            </a:r>
            <a:r>
              <a:rPr lang="en-US" sz="1200" kern="1200" dirty="0" err="1" smtClean="0">
                <a:solidFill>
                  <a:schemeClr val="tx1"/>
                </a:solidFill>
                <a:latin typeface="+mn-lt"/>
                <a:ea typeface="+mn-ea"/>
                <a:cs typeface="+mn-cs"/>
              </a:rPr>
              <a:t>equiv</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neg</a:t>
            </a:r>
            <a:r>
              <a:rPr lang="en-US" sz="1200" kern="1200" dirty="0" smtClean="0">
                <a:solidFill>
                  <a:schemeClr val="tx1"/>
                </a:solidFill>
                <a:latin typeface="+mn-lt"/>
                <a:ea typeface="+mn-ea"/>
                <a:cs typeface="+mn-cs"/>
              </a:rPr>
              <a:t> \psi_1$: Follows from correctness of reduce and simplify. \\ \\</a:t>
            </a:r>
          </a:p>
          <a:p>
            <a:r>
              <a:rPr lang="en-US" sz="1200" kern="1200" dirty="0" smtClean="0">
                <a:solidFill>
                  <a:schemeClr val="tx1"/>
                </a:solidFill>
                <a:latin typeface="+mn-lt"/>
                <a:ea typeface="+mn-ea"/>
                <a:cs typeface="+mn-cs"/>
              </a:rPr>
              <a:t>Case $\phi \</a:t>
            </a:r>
            <a:r>
              <a:rPr lang="en-US" sz="1200" kern="1200" dirty="0" err="1" smtClean="0">
                <a:solidFill>
                  <a:schemeClr val="tx1"/>
                </a:solidFill>
                <a:latin typeface="+mn-lt"/>
                <a:ea typeface="+mn-ea"/>
                <a:cs typeface="+mn-cs"/>
              </a:rPr>
              <a:t>equiv</a:t>
            </a:r>
            <a:r>
              <a:rPr lang="en-US" sz="1200" kern="1200" dirty="0" smtClean="0">
                <a:solidFill>
                  <a:schemeClr val="tx1"/>
                </a:solidFill>
                <a:latin typeface="+mn-lt"/>
                <a:ea typeface="+mn-ea"/>
                <a:cs typeface="+mn-cs"/>
              </a:rPr>
              <a:t> \psi_1 \</a:t>
            </a:r>
            <a:r>
              <a:rPr lang="en-US" sz="1200" kern="1200" dirty="0" err="1" smtClean="0">
                <a:solidFill>
                  <a:schemeClr val="tx1"/>
                </a:solidFill>
                <a:latin typeface="+mn-lt"/>
                <a:ea typeface="+mn-ea"/>
                <a:cs typeface="+mn-cs"/>
              </a:rPr>
              <a:t>vee</a:t>
            </a:r>
            <a:r>
              <a:rPr lang="en-US" sz="1200" kern="1200" dirty="0" smtClean="0">
                <a:solidFill>
                  <a:schemeClr val="tx1"/>
                </a:solidFill>
                <a:latin typeface="+mn-lt"/>
                <a:ea typeface="+mn-ea"/>
                <a:cs typeface="+mn-cs"/>
              </a:rPr>
              <a:t> \psi_2$: Follows from correctness of reduce and simplify. \\ \\</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83</a:t>
            </a:fld>
            <a:endParaRPr lang="en-US"/>
          </a:p>
        </p:txBody>
      </p:sp>
    </p:spTree>
    <p:extLst>
      <p:ext uri="{BB962C8B-B14F-4D97-AF65-F5344CB8AC3E}">
        <p14:creationId xmlns:p14="http://schemas.microsoft.com/office/powerpoint/2010/main" val="11312503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textit</a:t>
            </a:r>
            <a:r>
              <a:rPr lang="en-US" sz="1200" kern="1200" dirty="0" smtClean="0">
                <a:solidFill>
                  <a:schemeClr val="tx1"/>
                </a:solidFill>
                <a:latin typeface="+mn-lt"/>
                <a:ea typeface="+mn-ea"/>
                <a:cs typeface="+mn-cs"/>
              </a:rPr>
              <a:t>{Proof}. Proof by mutual induction. \\</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Case $\phi \</a:t>
            </a:r>
            <a:r>
              <a:rPr lang="en-US" sz="1200" kern="1200" dirty="0" err="1" smtClean="0">
                <a:solidFill>
                  <a:schemeClr val="tx1"/>
                </a:solidFill>
                <a:latin typeface="+mn-lt"/>
                <a:ea typeface="+mn-ea"/>
                <a:cs typeface="+mn-cs"/>
              </a:rPr>
              <a:t>equiv</a:t>
            </a:r>
            <a:r>
              <a:rPr lang="en-US" sz="1200" kern="1200" dirty="0" smtClean="0">
                <a:solidFill>
                  <a:schemeClr val="tx1"/>
                </a:solidFill>
                <a:latin typeface="+mn-lt"/>
                <a:ea typeface="+mn-ea"/>
                <a:cs typeface="+mn-cs"/>
              </a:rPr>
              <a:t> \alpha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{U}_{[</a:t>
            </a:r>
            <a:r>
              <a:rPr lang="en-US" sz="1200" kern="1200" dirty="0" err="1" smtClean="0">
                <a:solidFill>
                  <a:schemeClr val="tx1"/>
                </a:solidFill>
                <a:latin typeface="+mn-lt"/>
                <a:ea typeface="+mn-ea"/>
                <a:cs typeface="+mn-cs"/>
              </a:rPr>
              <a:t>l,h</a:t>
            </a:r>
            <a:r>
              <a:rPr lang="en-US" sz="1200" kern="1200" dirty="0" smtClean="0">
                <a:solidFill>
                  <a:schemeClr val="tx1"/>
                </a:solidFill>
                <a:latin typeface="+mn-lt"/>
                <a:ea typeface="+mn-ea"/>
                <a:cs typeface="+mn-cs"/>
              </a:rPr>
              <a:t>]} \beta$: Two subcases: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\phi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\phi'$ and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\phi'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\phi$ \\ \\</a:t>
            </a:r>
          </a:p>
          <a:p>
            <a:r>
              <a:rPr lang="en-US" sz="1200" kern="1200" dirty="0" smtClean="0">
                <a:solidFill>
                  <a:schemeClr val="tx1"/>
                </a:solidFill>
                <a:latin typeface="+mn-lt"/>
                <a:ea typeface="+mn-ea"/>
                <a:cs typeface="+mn-cs"/>
              </a:rPr>
              <a:t>Subcase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\phi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\phi'$: From semantics of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{U}$ we know that there exists a $k$ where $\beta = \top$ in the bounds and for all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where $k' \in [j,k-1]$ we have $\alpha = \top$. Looking at the definition of reduce we see that $</a:t>
            </a:r>
            <a:r>
              <a:rPr lang="en-US" sz="1200" kern="1200" dirty="0" err="1" smtClean="0">
                <a:solidFill>
                  <a:schemeClr val="tx1"/>
                </a:solidFill>
                <a:latin typeface="+mn-lt"/>
                <a:ea typeface="+mn-ea"/>
                <a:cs typeface="+mn-cs"/>
              </a:rPr>
              <a:t>a_u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so $\phi' = \top$. \\ \\</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Subcase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\phi'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\phi$: There are three sub cases here, $\phi' = \top, \bot, \phi$. The $\bot$ and $\phi$ cases are trivial so we look at the $\top$ case. In this case, $</a:t>
            </a:r>
            <a:r>
              <a:rPr lang="en-US" sz="1200" kern="1200" dirty="0" err="1" smtClean="0">
                <a:solidFill>
                  <a:schemeClr val="tx1"/>
                </a:solidFill>
                <a:latin typeface="+mn-lt"/>
                <a:ea typeface="+mn-ea"/>
                <a:cs typeface="+mn-cs"/>
              </a:rPr>
              <a:t>a_u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neq</a:t>
            </a:r>
            <a:r>
              <a:rPr lang="en-US" sz="1200" kern="1200" dirty="0" smtClean="0">
                <a:solidFill>
                  <a:schemeClr val="tx1"/>
                </a:solidFill>
                <a:latin typeface="+mn-lt"/>
                <a:ea typeface="+mn-ea"/>
                <a:cs typeface="+mn-cs"/>
              </a:rPr>
              <a:t> 0$ so we know there exists a $k$ where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\in [\</a:t>
            </a:r>
            <a:r>
              <a:rPr lang="en-US" sz="1200" kern="1200" dirty="0" err="1" smtClean="0">
                <a:solidFill>
                  <a:schemeClr val="tx1"/>
                </a:solidFill>
                <a:latin typeface="+mn-lt"/>
                <a:ea typeface="+mn-ea"/>
                <a:cs typeface="+mn-cs"/>
              </a:rPr>
              <a:t>tau_j+l</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tau_j+h</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{k}{\top}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_\beta$. Since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_\beta$ is correct, we know that $\sigma, \tau, k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\beta$. From $</a:t>
            </a:r>
            <a:r>
              <a:rPr lang="en-US" sz="1200" kern="1200" dirty="0" err="1" smtClean="0">
                <a:solidFill>
                  <a:schemeClr val="tx1"/>
                </a:solidFill>
                <a:latin typeface="+mn-lt"/>
                <a:ea typeface="+mn-ea"/>
                <a:cs typeface="+mn-cs"/>
              </a:rPr>
              <a:t>a_u</a:t>
            </a:r>
            <a:r>
              <a:rPr lang="en-US" sz="1200" kern="1200" dirty="0" smtClean="0">
                <a:solidFill>
                  <a:schemeClr val="tx1"/>
                </a:solidFill>
                <a:latin typeface="+mn-lt"/>
                <a:ea typeface="+mn-ea"/>
                <a:cs typeface="+mn-cs"/>
              </a:rPr>
              <a:t>$ we know that all $\</a:t>
            </a:r>
            <a:r>
              <a:rPr lang="en-US" sz="1200" kern="1200" dirty="0" err="1" smtClean="0">
                <a:solidFill>
                  <a:schemeClr val="tx1"/>
                </a:solidFill>
                <a:latin typeface="+mn-lt"/>
                <a:ea typeface="+mn-ea"/>
                <a:cs typeface="+mn-cs"/>
              </a:rPr>
              <a:t>forall</a:t>
            </a:r>
            <a:r>
              <a:rPr lang="en-US" sz="1200" kern="1200" dirty="0" smtClean="0">
                <a:solidFill>
                  <a:schemeClr val="tx1"/>
                </a:solidFill>
                <a:latin typeface="+mn-lt"/>
                <a:ea typeface="+mn-ea"/>
                <a:cs typeface="+mn-cs"/>
              </a:rPr>
              <a:t> k'.(\</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&lt; </a:t>
            </a:r>
            <a:r>
              <a:rPr lang="en-US" sz="1200" kern="1200" dirty="0" err="1" smtClean="0">
                <a:solidFill>
                  <a:schemeClr val="tx1"/>
                </a:solidFill>
                <a:latin typeface="+mn-lt"/>
                <a:ea typeface="+mn-ea"/>
                <a:cs typeface="+mn-cs"/>
              </a:rPr>
              <a:t>a_u</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{k'}{\tau}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_\alpha$. Since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_\alpha$ is correct and $</a:t>
            </a:r>
            <a:r>
              <a:rPr lang="en-US" sz="1200" kern="1200" dirty="0" err="1" smtClean="0">
                <a:solidFill>
                  <a:schemeClr val="tx1"/>
                </a:solidFill>
                <a:latin typeface="+mn-lt"/>
                <a:ea typeface="+mn-ea"/>
                <a:cs typeface="+mn-cs"/>
              </a:rPr>
              <a:t>a_u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we know that $\</a:t>
            </a:r>
            <a:r>
              <a:rPr lang="en-US" sz="1200" kern="1200" dirty="0" err="1" smtClean="0">
                <a:solidFill>
                  <a:schemeClr val="tx1"/>
                </a:solidFill>
                <a:latin typeface="+mn-lt"/>
                <a:ea typeface="+mn-ea"/>
                <a:cs typeface="+mn-cs"/>
              </a:rPr>
              <a:t>forall</a:t>
            </a:r>
            <a:r>
              <a:rPr lang="en-US" sz="1200" kern="1200" dirty="0" smtClean="0">
                <a:solidFill>
                  <a:schemeClr val="tx1"/>
                </a:solidFill>
                <a:latin typeface="+mn-lt"/>
                <a:ea typeface="+mn-ea"/>
                <a:cs typeface="+mn-cs"/>
              </a:rPr>
              <a:t> k'.(\</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\tau_{k'} &lt; </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\sigma, \tau, k'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\alpha$. From the semantics of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{U}$, we see that $\sigma, \tau, j \</a:t>
            </a:r>
            <a:r>
              <a:rPr lang="en-US" sz="1200" kern="1200" dirty="0" err="1" smtClean="0">
                <a:solidFill>
                  <a:schemeClr val="tx1"/>
                </a:solidFill>
                <a:latin typeface="+mn-lt"/>
                <a:ea typeface="+mn-ea"/>
                <a:cs typeface="+mn-cs"/>
              </a:rPr>
              <a:t>vDash</a:t>
            </a:r>
            <a:r>
              <a:rPr lang="en-US" sz="1200" kern="1200" dirty="0" smtClean="0">
                <a:solidFill>
                  <a:schemeClr val="tx1"/>
                </a:solidFill>
                <a:latin typeface="+mn-lt"/>
                <a:ea typeface="+mn-ea"/>
                <a:cs typeface="+mn-cs"/>
              </a:rPr>
              <a:t> \alpha \</a:t>
            </a:r>
            <a:r>
              <a:rPr lang="en-US" sz="1200" kern="1200" dirty="0" err="1" smtClean="0">
                <a:solidFill>
                  <a:schemeClr val="tx1"/>
                </a:solidFill>
                <a:latin typeface="+mn-lt"/>
                <a:ea typeface="+mn-ea"/>
                <a:cs typeface="+mn-cs"/>
              </a:rPr>
              <a:t>mathcal</a:t>
            </a:r>
            <a:r>
              <a:rPr lang="en-US" sz="1200" kern="1200" dirty="0" smtClean="0">
                <a:solidFill>
                  <a:schemeClr val="tx1"/>
                </a:solidFill>
                <a:latin typeface="+mn-lt"/>
                <a:ea typeface="+mn-ea"/>
                <a:cs typeface="+mn-cs"/>
              </a:rPr>
              <a:t>{U}_{[</a:t>
            </a:r>
            <a:r>
              <a:rPr lang="en-US" sz="1200" kern="1200" dirty="0" err="1" smtClean="0">
                <a:solidFill>
                  <a:schemeClr val="tx1"/>
                </a:solidFill>
                <a:latin typeface="+mn-lt"/>
                <a:ea typeface="+mn-ea"/>
                <a:cs typeface="+mn-cs"/>
              </a:rPr>
              <a:t>l,h</a:t>
            </a:r>
            <a:r>
              <a:rPr lang="en-US" sz="1200" kern="1200" dirty="0" smtClean="0">
                <a:solidFill>
                  <a:schemeClr val="tx1"/>
                </a:solidFill>
                <a:latin typeface="+mn-lt"/>
                <a:ea typeface="+mn-ea"/>
                <a:cs typeface="+mn-cs"/>
              </a:rPr>
              <a:t>]} \beta$.</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84</a:t>
            </a:fld>
            <a:endParaRPr lang="en-US"/>
          </a:p>
        </p:txBody>
      </p:sp>
    </p:spTree>
    <p:extLst>
      <p:ext uri="{BB962C8B-B14F-4D97-AF65-F5344CB8AC3E}">
        <p14:creationId xmlns:p14="http://schemas.microsoft.com/office/powerpoint/2010/main" val="10430807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textbf</a:t>
            </a:r>
            <a:r>
              <a:rPr lang="en-US" sz="1200" kern="1200" dirty="0" smtClean="0">
                <a:solidFill>
                  <a:schemeClr val="tx1"/>
                </a:solidFill>
                <a:latin typeface="+mn-lt"/>
                <a:ea typeface="+mn-ea"/>
                <a:cs typeface="+mn-cs"/>
              </a:rPr>
              <a:t>{Proof.} Promptness of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ldots</a:t>
            </a:r>
            <a:r>
              <a:rPr lang="en-US" sz="1200" kern="1200" dirty="0" smtClean="0">
                <a:solidFill>
                  <a:schemeClr val="tx1"/>
                </a:solidFill>
                <a:latin typeface="+mn-lt"/>
                <a:ea typeface="+mn-ea"/>
                <a:cs typeface="+mn-cs"/>
              </a:rPr>
              <a:t>)$ requires that given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{j}{\phi'}$ at step $</a:t>
            </a:r>
            <a:r>
              <a:rPr lang="en-US" sz="1200" kern="1200" dirty="0" err="1" smtClean="0">
                <a:solidFill>
                  <a:schemeClr val="tx1"/>
                </a:solidFill>
                <a:latin typeface="+mn-lt"/>
                <a:ea typeface="+mn-ea"/>
                <a:cs typeface="+mn-cs"/>
              </a:rPr>
              <a:t>i</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tau_i</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\Delta^{\omega}(\psi) \</a:t>
            </a:r>
            <a:r>
              <a:rPr lang="en-US" sz="1200" kern="1200" dirty="0" err="1" smtClean="0">
                <a:solidFill>
                  <a:schemeClr val="tx1"/>
                </a:solidFill>
                <a:latin typeface="+mn-lt"/>
                <a:ea typeface="+mn-ea"/>
                <a:cs typeface="+mn-cs"/>
              </a:rPr>
              <a:t>rightarrow</a:t>
            </a:r>
            <a:r>
              <a:rPr lang="en-US" sz="1200" kern="1200" dirty="0" smtClean="0">
                <a:solidFill>
                  <a:schemeClr val="tx1"/>
                </a:solidFill>
                <a:latin typeface="+mn-lt"/>
                <a:ea typeface="+mn-ea"/>
                <a:cs typeface="+mn-cs"/>
              </a:rPr>
              <a:t> \phi' \in \{\top,\bot\}$. \\ \\</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There are two top-level cases, either there is no true $\beta$ residue or a true $\beta$ residue exists. \\ \\ </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Subcase no-$\beta$:  In this case, $\</a:t>
            </a:r>
            <a:r>
              <a:rPr lang="en-US" sz="1200" kern="1200" dirty="0" err="1" smtClean="0">
                <a:solidFill>
                  <a:schemeClr val="tx1"/>
                </a:solidFill>
                <a:latin typeface="+mn-lt"/>
                <a:ea typeface="+mn-ea"/>
                <a:cs typeface="+mn-cs"/>
              </a:rPr>
              <a:t>forall</a:t>
            </a:r>
            <a:r>
              <a:rPr lang="en-US" sz="1200" kern="1200" dirty="0" smtClean="0">
                <a:solidFill>
                  <a:schemeClr val="tx1"/>
                </a:solidFill>
                <a:latin typeface="+mn-lt"/>
                <a:ea typeface="+mn-ea"/>
                <a:cs typeface="+mn-cs"/>
              </a:rPr>
              <a:t> k. (\tau_{j}+l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tau_j+h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{k}{\bot}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_\beta$. If this is true and $\</a:t>
            </a:r>
            <a:r>
              <a:rPr lang="en-US" sz="1200" kern="1200" dirty="0" err="1" smtClean="0">
                <a:solidFill>
                  <a:schemeClr val="tx1"/>
                </a:solidFill>
                <a:latin typeface="+mn-lt"/>
                <a:ea typeface="+mn-ea"/>
                <a:cs typeface="+mn-cs"/>
              </a:rPr>
              <a:t>tau_i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\Delta^{\omega}(\psi)$ then we see from the definition of reduce that $</a:t>
            </a:r>
            <a:r>
              <a:rPr lang="en-US" sz="1200" kern="1200" dirty="0" err="1" smtClean="0">
                <a:solidFill>
                  <a:schemeClr val="tx1"/>
                </a:solidFill>
                <a:latin typeface="+mn-lt"/>
                <a:ea typeface="+mn-ea"/>
                <a:cs typeface="+mn-cs"/>
              </a:rPr>
              <a:t>b_n</a:t>
            </a:r>
            <a:r>
              <a:rPr lang="en-US" sz="1200" kern="1200" dirty="0" smtClean="0">
                <a:solidFill>
                  <a:schemeClr val="tx1"/>
                </a:solidFill>
                <a:latin typeface="+mn-lt"/>
                <a:ea typeface="+mn-ea"/>
                <a:cs typeface="+mn-cs"/>
              </a:rPr>
              <a:t> = \top$ and so $\phi' = \bot$. \\ \\</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Subcase $\beta$ exists: In this case, $\exists k.(\</a:t>
            </a:r>
            <a:r>
              <a:rPr lang="en-US" sz="1200" kern="1200" dirty="0" err="1" smtClean="0">
                <a:solidFill>
                  <a:schemeClr val="tx1"/>
                </a:solidFill>
                <a:latin typeface="+mn-lt"/>
                <a:ea typeface="+mn-ea"/>
                <a:cs typeface="+mn-cs"/>
              </a:rPr>
              <a:t>tau_j+l</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tau_j+h</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{k}{\psi'}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_\beta$ and $\psi' \</a:t>
            </a:r>
            <a:r>
              <a:rPr lang="en-US" sz="1200" kern="1200" dirty="0" err="1" smtClean="0">
                <a:solidFill>
                  <a:schemeClr val="tx1"/>
                </a:solidFill>
                <a:latin typeface="+mn-lt"/>
                <a:ea typeface="+mn-ea"/>
                <a:cs typeface="+mn-cs"/>
              </a:rPr>
              <a:t>neq</a:t>
            </a:r>
            <a:r>
              <a:rPr lang="en-US" sz="1200" kern="1200" dirty="0" smtClean="0">
                <a:solidFill>
                  <a:schemeClr val="tx1"/>
                </a:solidFill>
                <a:latin typeface="+mn-lt"/>
                <a:ea typeface="+mn-ea"/>
                <a:cs typeface="+mn-cs"/>
              </a:rPr>
              <a:t> \bot$. Since $\</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\in [\</a:t>
            </a:r>
            <a:r>
              <a:rPr lang="en-US" sz="1200" kern="1200" dirty="0" err="1" smtClean="0">
                <a:solidFill>
                  <a:schemeClr val="tx1"/>
                </a:solidFill>
                <a:latin typeface="+mn-lt"/>
                <a:ea typeface="+mn-ea"/>
                <a:cs typeface="+mn-cs"/>
              </a:rPr>
              <a:t>tau_j+l</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tau_j+h</a:t>
            </a:r>
            <a:r>
              <a:rPr lang="en-US" sz="1200" kern="1200" dirty="0" smtClean="0">
                <a:solidFill>
                  <a:schemeClr val="tx1"/>
                </a:solidFill>
                <a:latin typeface="+mn-lt"/>
                <a:ea typeface="+mn-ea"/>
                <a:cs typeface="+mn-cs"/>
              </a:rPr>
              <a:t>]$ and $\</a:t>
            </a:r>
            <a:r>
              <a:rPr lang="en-US" sz="1200" kern="1200" dirty="0" err="1" smtClean="0">
                <a:solidFill>
                  <a:schemeClr val="tx1"/>
                </a:solidFill>
                <a:latin typeface="+mn-lt"/>
                <a:ea typeface="+mn-ea"/>
                <a:cs typeface="+mn-cs"/>
              </a:rPr>
              <a:t>tau_i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tau_j</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\Delta^\omega(\phi)$ we know that $\</a:t>
            </a:r>
            <a:r>
              <a:rPr lang="en-US" sz="1200" kern="1200" dirty="0" err="1" smtClean="0">
                <a:solidFill>
                  <a:schemeClr val="tx1"/>
                </a:solidFill>
                <a:latin typeface="+mn-lt"/>
                <a:ea typeface="+mn-ea"/>
                <a:cs typeface="+mn-cs"/>
              </a:rPr>
              <a:t>tau_i</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tau_k</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\Delta^\omega(\beta)$ and so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_\beta$ is prompt at $k$. This means that $\psi' = \top$. and then in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a:t>
            </a:r>
            <a:r>
              <a:rPr lang="en-US" sz="1200" kern="1200" dirty="0" err="1" smtClean="0">
                <a:solidFill>
                  <a:schemeClr val="tx1"/>
                </a:solidFill>
                <a:latin typeface="+mn-lt"/>
                <a:ea typeface="+mn-ea"/>
                <a:cs typeface="+mn-cs"/>
              </a:rPr>
              <a:t>ldots</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b_a</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leq</a:t>
            </a:r>
            <a:r>
              <a:rPr lang="en-US" sz="1200" kern="1200" dirty="0" smtClean="0">
                <a:solidFill>
                  <a:schemeClr val="tx1"/>
                </a:solidFill>
                <a:latin typeface="+mn-lt"/>
                <a:ea typeface="+mn-ea"/>
                <a:cs typeface="+mn-cs"/>
              </a:rPr>
              <a:t> k$ and $</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b_a</a:t>
            </a:r>
            <a:r>
              <a:rPr lang="en-US" sz="1200" kern="1200" dirty="0" smtClean="0">
                <a:solidFill>
                  <a:schemeClr val="tx1"/>
                </a:solidFill>
                <a:latin typeface="+mn-lt"/>
                <a:ea typeface="+mn-ea"/>
                <a:cs typeface="+mn-cs"/>
              </a:rPr>
              <a:t>$. \\ \\</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From here we have to more sub cases, either $\alpha$ is true until $\beta$ or it's not. \\ \\</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Subcase not $\alpha$ until $\beta$: In this case, if $\exists k' \in [j,b_a-1].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{k}{\bot}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_{\alpha}$ then from the definition of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 we can see that $</a:t>
            </a:r>
            <a:r>
              <a:rPr lang="en-US" sz="1200" kern="1200" dirty="0" err="1" smtClean="0">
                <a:solidFill>
                  <a:schemeClr val="tx1"/>
                </a:solidFill>
                <a:latin typeface="+mn-lt"/>
                <a:ea typeface="+mn-ea"/>
                <a:cs typeface="+mn-cs"/>
              </a:rPr>
              <a:t>a_a</a:t>
            </a:r>
            <a:r>
              <a:rPr lang="en-US" sz="1200" kern="1200" dirty="0" smtClean="0">
                <a:solidFill>
                  <a:schemeClr val="tx1"/>
                </a:solidFill>
                <a:latin typeface="+mn-lt"/>
                <a:ea typeface="+mn-ea"/>
                <a:cs typeface="+mn-cs"/>
              </a:rPr>
              <a:t> &lt; </a:t>
            </a:r>
            <a:r>
              <a:rPr lang="en-US" sz="1200" kern="1200" dirty="0" err="1" smtClean="0">
                <a:solidFill>
                  <a:schemeClr val="tx1"/>
                </a:solidFill>
                <a:latin typeface="+mn-lt"/>
                <a:ea typeface="+mn-ea"/>
                <a:cs typeface="+mn-cs"/>
              </a:rPr>
              <a:t>b_a</a:t>
            </a:r>
            <a:r>
              <a:rPr lang="en-US" sz="1200" kern="1200" dirty="0" smtClean="0">
                <a:solidFill>
                  <a:schemeClr val="tx1"/>
                </a:solidFill>
                <a:latin typeface="+mn-lt"/>
                <a:ea typeface="+mn-ea"/>
                <a:cs typeface="+mn-cs"/>
              </a:rPr>
              <a:t>$ and so $\phi' = \bot$ \\ \\</a:t>
            </a:r>
          </a:p>
          <a:p>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Sub-Subcase $\alpha$ until $\beta$:</a:t>
            </a:r>
          </a:p>
          <a:p>
            <a:r>
              <a:rPr lang="en-US" sz="1200" kern="1200" dirty="0" smtClean="0">
                <a:solidFill>
                  <a:schemeClr val="tx1"/>
                </a:solidFill>
                <a:latin typeface="+mn-lt"/>
                <a:ea typeface="+mn-ea"/>
                <a:cs typeface="+mn-cs"/>
              </a:rPr>
              <a:t>Otherwise, $\</a:t>
            </a:r>
            <a:r>
              <a:rPr lang="en-US" sz="1200" kern="1200" dirty="0" err="1" smtClean="0">
                <a:solidFill>
                  <a:schemeClr val="tx1"/>
                </a:solidFill>
                <a:latin typeface="+mn-lt"/>
                <a:ea typeface="+mn-ea"/>
                <a:cs typeface="+mn-cs"/>
              </a:rPr>
              <a:t>forall</a:t>
            </a:r>
            <a:r>
              <a:rPr lang="en-US" sz="1200" kern="1200" dirty="0" smtClean="0">
                <a:solidFill>
                  <a:schemeClr val="tx1"/>
                </a:solidFill>
                <a:latin typeface="+mn-lt"/>
                <a:ea typeface="+mn-ea"/>
                <a:cs typeface="+mn-cs"/>
              </a:rPr>
              <a:t> k' \in [j,b_a-1]. \</a:t>
            </a:r>
            <a:r>
              <a:rPr lang="en-US" sz="1200" kern="1200" dirty="0" err="1" smtClean="0">
                <a:solidFill>
                  <a:schemeClr val="tx1"/>
                </a:solidFill>
                <a:latin typeface="+mn-lt"/>
                <a:ea typeface="+mn-ea"/>
                <a:cs typeface="+mn-cs"/>
              </a:rPr>
              <a:t>rp</a:t>
            </a:r>
            <a:r>
              <a:rPr lang="en-US" sz="1200" kern="1200" dirty="0" smtClean="0">
                <a:solidFill>
                  <a:schemeClr val="tx1"/>
                </a:solidFill>
                <a:latin typeface="+mn-lt"/>
                <a:ea typeface="+mn-ea"/>
                <a:cs typeface="+mn-cs"/>
              </a:rPr>
              <a:t>{k}{\top} \in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_\alpha$ (due to promptness of $</a:t>
            </a:r>
            <a:r>
              <a:rPr lang="en-US" sz="1200" kern="1200" dirty="0" err="1" smtClean="0">
                <a:solidFill>
                  <a:schemeClr val="tx1"/>
                </a:solidFill>
                <a:latin typeface="+mn-lt"/>
                <a:ea typeface="+mn-ea"/>
                <a:cs typeface="+mn-cs"/>
              </a:rPr>
              <a:t>S^i</a:t>
            </a:r>
            <a:r>
              <a:rPr lang="en-US" sz="1200" kern="1200" dirty="0" smtClean="0">
                <a:solidFill>
                  <a:schemeClr val="tx1"/>
                </a:solidFill>
                <a:latin typeface="+mn-lt"/>
                <a:ea typeface="+mn-ea"/>
                <a:cs typeface="+mn-cs"/>
              </a:rPr>
              <a:t>_\alpha$). From the definition of $\</a:t>
            </a:r>
            <a:r>
              <a:rPr lang="en-US" sz="1200" kern="1200" dirty="0" err="1" smtClean="0">
                <a:solidFill>
                  <a:schemeClr val="tx1"/>
                </a:solidFill>
                <a:latin typeface="+mn-lt"/>
                <a:ea typeface="+mn-ea"/>
                <a:cs typeface="+mn-cs"/>
              </a:rPr>
              <a:t>mathbf</a:t>
            </a:r>
            <a:r>
              <a:rPr lang="en-US" sz="1200" kern="1200" dirty="0" smtClean="0">
                <a:solidFill>
                  <a:schemeClr val="tx1"/>
                </a:solidFill>
                <a:latin typeface="+mn-lt"/>
                <a:ea typeface="+mn-ea"/>
                <a:cs typeface="+mn-cs"/>
              </a:rPr>
              <a:t>{reduce}$ we can see that $</a:t>
            </a:r>
            <a:r>
              <a:rPr lang="en-US" sz="1200" kern="1200" dirty="0" err="1" smtClean="0">
                <a:solidFill>
                  <a:schemeClr val="tx1"/>
                </a:solidFill>
                <a:latin typeface="+mn-lt"/>
                <a:ea typeface="+mn-ea"/>
                <a:cs typeface="+mn-cs"/>
              </a:rPr>
              <a:t>a_u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b_a</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so $</a:t>
            </a:r>
            <a:r>
              <a:rPr lang="en-US" sz="1200" kern="1200" dirty="0" err="1" smtClean="0">
                <a:solidFill>
                  <a:schemeClr val="tx1"/>
                </a:solidFill>
                <a:latin typeface="+mn-lt"/>
                <a:ea typeface="+mn-ea"/>
                <a:cs typeface="+mn-cs"/>
              </a:rPr>
              <a:t>a_u</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geq</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b_t</a:t>
            </a:r>
            <a:r>
              <a:rPr lang="en-US" sz="1200" kern="1200" dirty="0" smtClean="0">
                <a:solidFill>
                  <a:schemeClr val="tx1"/>
                </a:solidFill>
                <a:latin typeface="+mn-lt"/>
                <a:ea typeface="+mn-ea"/>
                <a:cs typeface="+mn-cs"/>
              </a:rPr>
              <a:t>$ and $\phi' = \top$.</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85</a:t>
            </a:fld>
            <a:endParaRPr lang="en-US"/>
          </a:p>
        </p:txBody>
      </p:sp>
    </p:spTree>
    <p:extLst>
      <p:ext uri="{BB962C8B-B14F-4D97-AF65-F5344CB8AC3E}">
        <p14:creationId xmlns:p14="http://schemas.microsoft.com/office/powerpoint/2010/main" val="267277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86</a:t>
            </a:fld>
            <a:endParaRPr lang="en-US"/>
          </a:p>
        </p:txBody>
      </p:sp>
    </p:spTree>
    <p:extLst>
      <p:ext uri="{BB962C8B-B14F-4D97-AF65-F5344CB8AC3E}">
        <p14:creationId xmlns:p14="http://schemas.microsoft.com/office/powerpoint/2010/main" val="6042019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(1/13/15 22:54) -----</a:t>
            </a:r>
          </a:p>
          <a:p>
            <a:r>
              <a:rPr lang="en-US"/>
              <a:t>get rid of this slide too</a:t>
            </a:r>
          </a:p>
        </p:txBody>
      </p:sp>
      <p:sp>
        <p:nvSpPr>
          <p:cNvPr id="4" name="Slide Number Placeholder 3"/>
          <p:cNvSpPr>
            <a:spLocks noGrp="1"/>
          </p:cNvSpPr>
          <p:nvPr>
            <p:ph type="sldNum" sz="quarter" idx="10"/>
          </p:nvPr>
        </p:nvSpPr>
        <p:spPr/>
        <p:txBody>
          <a:bodyPr/>
          <a:lstStyle/>
          <a:p>
            <a:fld id="{EDBC439B-6904-2044-9003-39354A40D89D}" type="slidenum">
              <a:rPr lang="en-US" smtClean="0"/>
              <a:pPr/>
              <a:t>87</a:t>
            </a:fld>
            <a:endParaRPr lang="en-US"/>
          </a:p>
        </p:txBody>
      </p:sp>
    </p:spTree>
    <p:extLst>
      <p:ext uri="{BB962C8B-B14F-4D97-AF65-F5344CB8AC3E}">
        <p14:creationId xmlns:p14="http://schemas.microsoft.com/office/powerpoint/2010/main" val="9555798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88</a:t>
            </a:fld>
            <a:endParaRPr lang="en-US"/>
          </a:p>
        </p:txBody>
      </p:sp>
    </p:spTree>
    <p:extLst>
      <p:ext uri="{BB962C8B-B14F-4D97-AF65-F5344CB8AC3E}">
        <p14:creationId xmlns:p14="http://schemas.microsoft.com/office/powerpoint/2010/main" val="1339809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problems bring us to these</a:t>
            </a:r>
            <a:r>
              <a:rPr lang="en-US" baseline="0" dirty="0" smtClean="0"/>
              <a:t> primary research questions…</a:t>
            </a:r>
            <a:endParaRPr lang="en-US" dirty="0" smtClean="0"/>
          </a:p>
          <a:p>
            <a:endParaRPr lang="en-US" baseline="0" dirty="0" smtClean="0"/>
          </a:p>
          <a:p>
            <a:r>
              <a:rPr lang="en-US" dirty="0" smtClean="0"/>
              <a:t>-</a:t>
            </a:r>
            <a:r>
              <a:rPr lang="en-US" dirty="0" smtClean="0"/>
              <a:t>---- Meeting Notes (1/14/15 14:09) -----</a:t>
            </a:r>
          </a:p>
          <a:p>
            <a:r>
              <a:rPr lang="en-US" dirty="0" smtClean="0"/>
              <a:t>safety critical embedded constraints</a:t>
            </a:r>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smtClean="0"/>
              <a:t>Passive external broadcast bus monitor</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smtClean="0"/>
              <a:t>Semi-formal mapping, specification language, algorithms, specification and safety-case patterns</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sz="1800" dirty="0" smtClean="0"/>
              <a:t>Detect specification violations on logs of real systems under test</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fld id="{EDBC439B-6904-2044-9003-39354A40D89D}"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sz="1800" dirty="0" smtClean="0"/>
          </a:p>
          <a:p>
            <a:r>
              <a:rPr lang="en-US" dirty="0" smtClean="0"/>
              <a:t>-</a:t>
            </a:r>
            <a:r>
              <a:rPr lang="en-US" dirty="0"/>
              <a:t>---- Meeting Notes (1/14/15 14:09) -----</a:t>
            </a:r>
          </a:p>
          <a:p>
            <a:r>
              <a:rPr lang="en-US" dirty="0"/>
              <a:t>Mention this more!!!</a:t>
            </a:r>
          </a:p>
        </p:txBody>
      </p:sp>
      <p:sp>
        <p:nvSpPr>
          <p:cNvPr id="4" name="Slide Number Placeholder 3"/>
          <p:cNvSpPr>
            <a:spLocks noGrp="1"/>
          </p:cNvSpPr>
          <p:nvPr>
            <p:ph type="sldNum" sz="quarter" idx="10"/>
          </p:nvPr>
        </p:nvSpPr>
        <p:spPr/>
        <p:txBody>
          <a:bodyPr/>
          <a:lstStyle/>
          <a:p>
            <a:fld id="{EDBC439B-6904-2044-9003-39354A40D89D}"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C632C3D2-6F48-42A2-976F-80DB028ED1D7}"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B3FDA85-0359-40E6-B6AD-3BDEB37B2E5C}"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0BDC4341-52C5-419B-B12F-E50C38949E3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762000"/>
          </a:xfr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685800" y="1295400"/>
            <a:ext cx="7772400" cy="457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32A1815B-90BB-492F-B5B7-B1B14EB69CB6}"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D4648AA2-AEE4-4492-B47E-759A931A838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AD18127F-65FF-43CE-93E0-DC9841135D2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A34D85C9-2FA2-4684-9F27-451BBBDE172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2FB796F4-066A-4208-B8C8-128B3C93A5E7}"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93E8392-ECAC-4BA1-AC0B-701D8D707F1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405CB589-AA6C-40FA-9B63-B7D98D7277A6}"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8451E644-1364-4CCE-9890-267FDB9F48A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10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7526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1D5BA576-8002-4F99-9B67-923CD05F942E}" type="slidenum">
              <a:rPr lang="en-US"/>
              <a:pPr/>
              <a:t>‹#›</a:t>
            </a:fld>
            <a:endParaRPr lang="en-US"/>
          </a:p>
        </p:txBody>
      </p:sp>
      <p:sp>
        <p:nvSpPr>
          <p:cNvPr id="1032" name="Rectangle 8"/>
          <p:cNvSpPr>
            <a:spLocks noChangeArrowheads="1"/>
          </p:cNvSpPr>
          <p:nvPr/>
        </p:nvSpPr>
        <p:spPr bwMode="auto">
          <a:xfrm>
            <a:off x="0" y="0"/>
            <a:ext cx="9144000" cy="228600"/>
          </a:xfrm>
          <a:prstGeom prst="rect">
            <a:avLst/>
          </a:prstGeom>
          <a:solidFill>
            <a:srgbClr val="990000"/>
          </a:solidFill>
          <a:ln w="9525">
            <a:noFill/>
            <a:miter lim="800000"/>
            <a:headEnd/>
            <a:tailEnd/>
          </a:ln>
          <a:effectLst/>
        </p:spPr>
        <p:txBody>
          <a:bodyPr wrap="none" anchor="ctr"/>
          <a:lstStyle/>
          <a:p>
            <a:pPr algn="ctr"/>
            <a:endParaRPr lang="en-US"/>
          </a:p>
        </p:txBody>
      </p:sp>
      <p:pic>
        <p:nvPicPr>
          <p:cNvPr id="1043" name="Picture 19" descr="CMwrdmrkRED"/>
          <p:cNvPicPr>
            <a:picLocks noChangeAspect="1" noChangeArrowheads="1"/>
          </p:cNvPicPr>
          <p:nvPr/>
        </p:nvPicPr>
        <p:blipFill>
          <a:blip r:embed="rId13" cstate="print"/>
          <a:srcRect/>
          <a:stretch>
            <a:fillRect/>
          </a:stretch>
        </p:blipFill>
        <p:spPr bwMode="auto">
          <a:xfrm>
            <a:off x="7300913" y="26988"/>
            <a:ext cx="1157287" cy="177800"/>
          </a:xfrm>
          <a:prstGeom prst="rect">
            <a:avLst/>
          </a:prstGeom>
          <a:noFill/>
        </p:spPr>
      </p:pic>
      <p:pic>
        <p:nvPicPr>
          <p:cNvPr id="1044" name="Picture 20" descr="ecelogo1"/>
          <p:cNvPicPr>
            <a:picLocks noChangeAspect="1" noChangeArrowheads="1"/>
          </p:cNvPicPr>
          <p:nvPr/>
        </p:nvPicPr>
        <p:blipFill>
          <a:blip r:embed="rId14" cstate="print"/>
          <a:srcRect/>
          <a:stretch>
            <a:fillRect/>
          </a:stretch>
        </p:blipFill>
        <p:spPr bwMode="auto">
          <a:xfrm>
            <a:off x="228600" y="6284913"/>
            <a:ext cx="1828800" cy="420687"/>
          </a:xfrm>
          <a:prstGeom prst="rect">
            <a:avLst/>
          </a:prstGeom>
          <a:noFill/>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000" b="1">
          <a:solidFill>
            <a:schemeClr val="tx2"/>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13.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22.emf"/><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28.xml"/><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7" Type="http://schemas.openxmlformats.org/officeDocument/2006/relationships/image" Target="../media/image17.emf"/><Relationship Id="rId8" Type="http://schemas.openxmlformats.org/officeDocument/2006/relationships/image" Target="../media/image18.emf"/><Relationship Id="rId9" Type="http://schemas.openxmlformats.org/officeDocument/2006/relationships/image" Target="../media/image19.emf"/><Relationship Id="rId10" Type="http://schemas.openxmlformats.org/officeDocument/2006/relationships/image" Target="../media/image20.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32.emf"/><Relationship Id="rId5" Type="http://schemas.openxmlformats.org/officeDocument/2006/relationships/image" Target="../media/image33.emf"/><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34.emf"/><Relationship Id="rId5" Type="http://schemas.openxmlformats.org/officeDocument/2006/relationships/image" Target="../media/image35.emf"/><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36.emf"/><Relationship Id="rId5" Type="http://schemas.openxmlformats.org/officeDocument/2006/relationships/image" Target="../media/image37.emf"/><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1" Type="http://schemas.openxmlformats.org/officeDocument/2006/relationships/image" Target="../media/image49.emf"/><Relationship Id="rId12" Type="http://schemas.openxmlformats.org/officeDocument/2006/relationships/image" Target="../media/image50.emf"/><Relationship Id="rId13" Type="http://schemas.openxmlformats.org/officeDocument/2006/relationships/image" Target="../media/image51.emf"/><Relationship Id="rId14" Type="http://schemas.openxmlformats.org/officeDocument/2006/relationships/image" Target="../media/image52.emf"/><Relationship Id="rId15" Type="http://schemas.openxmlformats.org/officeDocument/2006/relationships/image" Target="../media/image53.emf"/><Relationship Id="rId16" Type="http://schemas.openxmlformats.org/officeDocument/2006/relationships/image" Target="../media/image54.emf"/><Relationship Id="rId17" Type="http://schemas.openxmlformats.org/officeDocument/2006/relationships/image" Target="../media/image55.emf"/><Relationship Id="rId18" Type="http://schemas.openxmlformats.org/officeDocument/2006/relationships/image" Target="../media/image56.emf"/><Relationship Id="rId19" Type="http://schemas.openxmlformats.org/officeDocument/2006/relationships/image" Target="../media/image57.emf"/><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42.xml"/><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46.emf"/><Relationship Id="rId9" Type="http://schemas.openxmlformats.org/officeDocument/2006/relationships/image" Target="../media/image47.emf"/><Relationship Id="rId10" Type="http://schemas.openxmlformats.org/officeDocument/2006/relationships/image" Target="../media/image48.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image" Target="../media/image58.emf"/><Relationship Id="rId5" Type="http://schemas.openxmlformats.org/officeDocument/2006/relationships/image" Target="../media/image59.emf"/><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image" Target="../media/image60.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image" Target="../media/image75.emf"/><Relationship Id="rId5" Type="http://schemas.openxmlformats.org/officeDocument/2006/relationships/image" Target="../media/image76.emf"/><Relationship Id="rId6" Type="http://schemas.openxmlformats.org/officeDocument/2006/relationships/image" Target="../media/image77.em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emf"/><Relationship Id="rId3" Type="http://schemas.openxmlformats.org/officeDocument/2006/relationships/image" Target="../media/image79.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emf"/><Relationship Id="rId3" Type="http://schemas.openxmlformats.org/officeDocument/2006/relationships/image" Target="../media/image8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emf"/><Relationship Id="rId3" Type="http://schemas.openxmlformats.org/officeDocument/2006/relationships/image" Target="../media/image84.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5.emf"/></Relationships>
</file>

<file path=ppt/slides/_rels/slide79.xml.rels><?xml version="1.0" encoding="UTF-8" standalone="yes"?>
<Relationships xmlns="http://schemas.openxmlformats.org/package/2006/relationships"><Relationship Id="rId3" Type="http://schemas.openxmlformats.org/officeDocument/2006/relationships/image" Target="../media/image86.emf"/><Relationship Id="rId4" Type="http://schemas.openxmlformats.org/officeDocument/2006/relationships/image" Target="../media/image87.emf"/><Relationship Id="rId5" Type="http://schemas.openxmlformats.org/officeDocument/2006/relationships/image" Target="../media/image88.emf"/><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9.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0.emf"/></Relationships>
</file>

<file path=ppt/slides/_rels/slide82.xml.rels><?xml version="1.0" encoding="UTF-8" standalone="yes"?>
<Relationships xmlns="http://schemas.openxmlformats.org/package/2006/relationships"><Relationship Id="rId3" Type="http://schemas.openxmlformats.org/officeDocument/2006/relationships/image" Target="../media/image91.emf"/><Relationship Id="rId4" Type="http://schemas.openxmlformats.org/officeDocument/2006/relationships/image" Target="../media/image92.emf"/><Relationship Id="rId5" Type="http://schemas.openxmlformats.org/officeDocument/2006/relationships/image" Target="../media/image93.emf"/><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3.xml.rels><?xml version="1.0" encoding="UTF-8" standalone="yes"?>
<Relationships xmlns="http://schemas.openxmlformats.org/package/2006/relationships"><Relationship Id="rId3" Type="http://schemas.openxmlformats.org/officeDocument/2006/relationships/image" Target="../media/image94.emf"/><Relationship Id="rId4" Type="http://schemas.openxmlformats.org/officeDocument/2006/relationships/image" Target="../media/image95.emf"/><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6.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7.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1" Type="http://schemas.openxmlformats.org/officeDocument/2006/relationships/image" Target="../media/image56.emf"/><Relationship Id="rId12" Type="http://schemas.openxmlformats.org/officeDocument/2006/relationships/image" Target="../media/image42.emf"/><Relationship Id="rId13" Type="http://schemas.openxmlformats.org/officeDocument/2006/relationships/image" Target="../media/image47.emf"/><Relationship Id="rId14" Type="http://schemas.openxmlformats.org/officeDocument/2006/relationships/image" Target="../media/image43.emf"/><Relationship Id="rId15" Type="http://schemas.openxmlformats.org/officeDocument/2006/relationships/image" Target="../media/image44.emf"/><Relationship Id="rId16"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50.emf"/><Relationship Id="rId3" Type="http://schemas.openxmlformats.org/officeDocument/2006/relationships/image" Target="../media/image46.emf"/><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1.emf"/><Relationship Id="rId7" Type="http://schemas.openxmlformats.org/officeDocument/2006/relationships/image" Target="../media/image52.emf"/><Relationship Id="rId8" Type="http://schemas.openxmlformats.org/officeDocument/2006/relationships/image" Target="../media/image53.emf"/><Relationship Id="rId9" Type="http://schemas.openxmlformats.org/officeDocument/2006/relationships/image" Target="../media/image54.emf"/><Relationship Id="rId10" Type="http://schemas.openxmlformats.org/officeDocument/2006/relationships/image" Target="../media/image5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Picture 11"/>
          <p:cNvPicPr>
            <a:picLocks noChangeAspect="1" noChangeArrowheads="1"/>
          </p:cNvPicPr>
          <p:nvPr/>
        </p:nvPicPr>
        <p:blipFill>
          <a:blip r:embed="rId3" cstate="print"/>
          <a:srcRect/>
          <a:stretch>
            <a:fillRect/>
          </a:stretch>
        </p:blipFill>
        <p:spPr bwMode="auto">
          <a:xfrm>
            <a:off x="2405063" y="3119438"/>
            <a:ext cx="4333875" cy="619125"/>
          </a:xfrm>
          <a:prstGeom prst="rect">
            <a:avLst/>
          </a:prstGeom>
          <a:noFill/>
          <a:ln w="9525">
            <a:noFill/>
            <a:miter lim="800000"/>
            <a:headEnd/>
            <a:tailEnd/>
          </a:ln>
          <a:effectLst/>
        </p:spPr>
      </p:pic>
      <p:sp>
        <p:nvSpPr>
          <p:cNvPr id="3" name="Title 2"/>
          <p:cNvSpPr>
            <a:spLocks noGrp="1"/>
          </p:cNvSpPr>
          <p:nvPr>
            <p:ph type="ctrTitle"/>
          </p:nvPr>
        </p:nvSpPr>
        <p:spPr>
          <a:xfrm>
            <a:off x="685800" y="1524000"/>
            <a:ext cx="7772400" cy="1470025"/>
          </a:xfrm>
        </p:spPr>
        <p:txBody>
          <a:bodyPr/>
          <a:lstStyle/>
          <a:p>
            <a:r>
              <a:rPr lang="en-US" dirty="0" smtClean="0"/>
              <a:t>Runtime Monitoring for Safety-Critical Embedded Systems</a:t>
            </a:r>
            <a:endParaRPr lang="en-US" dirty="0"/>
          </a:p>
        </p:txBody>
      </p:sp>
      <p:sp>
        <p:nvSpPr>
          <p:cNvPr id="4" name="Subtitle 3"/>
          <p:cNvSpPr>
            <a:spLocks noGrp="1"/>
          </p:cNvSpPr>
          <p:nvPr>
            <p:ph type="subTitle" idx="1"/>
          </p:nvPr>
        </p:nvSpPr>
        <p:spPr>
          <a:xfrm>
            <a:off x="1371600" y="3276600"/>
            <a:ext cx="6400800" cy="3124200"/>
          </a:xfrm>
        </p:spPr>
        <p:txBody>
          <a:bodyPr/>
          <a:lstStyle/>
          <a:p>
            <a:r>
              <a:rPr lang="en-US" sz="2400" i="1" dirty="0" smtClean="0"/>
              <a:t>Ph.D. Defense</a:t>
            </a:r>
          </a:p>
          <a:p>
            <a:r>
              <a:rPr lang="en-US" sz="2400" dirty="0" smtClean="0"/>
              <a:t>Aaron Kane</a:t>
            </a:r>
          </a:p>
          <a:p>
            <a:r>
              <a:rPr lang="en-US" sz="2400" dirty="0" smtClean="0"/>
              <a:t>1/20/15</a:t>
            </a:r>
            <a:endParaRPr lang="en-US" sz="2000" dirty="0" smtClean="0"/>
          </a:p>
          <a:p>
            <a:endParaRPr lang="en-US" sz="2000" dirty="0" smtClean="0">
              <a:solidFill>
                <a:srgbClr val="0070C0"/>
              </a:solidFill>
            </a:endParaRPr>
          </a:p>
          <a:p>
            <a:r>
              <a:rPr lang="en-US" sz="2000" dirty="0" smtClean="0">
                <a:solidFill>
                  <a:srgbClr val="0070C0"/>
                </a:solidFill>
              </a:rPr>
              <a:t>Prof. Philip </a:t>
            </a:r>
            <a:r>
              <a:rPr lang="en-US" sz="2000" dirty="0" err="1" smtClean="0">
                <a:solidFill>
                  <a:srgbClr val="0070C0"/>
                </a:solidFill>
              </a:rPr>
              <a:t>Koopman</a:t>
            </a:r>
            <a:r>
              <a:rPr lang="en-US" sz="2000" dirty="0" smtClean="0">
                <a:solidFill>
                  <a:srgbClr val="0070C0"/>
                </a:solidFill>
              </a:rPr>
              <a:t> (Advisor)</a:t>
            </a:r>
          </a:p>
          <a:p>
            <a:r>
              <a:rPr lang="en-US" sz="2000" dirty="0" smtClean="0">
                <a:solidFill>
                  <a:srgbClr val="0070C0"/>
                </a:solidFill>
              </a:rPr>
              <a:t>Prof. </a:t>
            </a:r>
            <a:r>
              <a:rPr lang="en-US" sz="2000" dirty="0" err="1" smtClean="0">
                <a:solidFill>
                  <a:srgbClr val="0070C0"/>
                </a:solidFill>
              </a:rPr>
              <a:t>Anupam</a:t>
            </a:r>
            <a:r>
              <a:rPr lang="en-US" sz="2000" dirty="0" smtClean="0">
                <a:solidFill>
                  <a:srgbClr val="0070C0"/>
                </a:solidFill>
              </a:rPr>
              <a:t> </a:t>
            </a:r>
            <a:r>
              <a:rPr lang="en-US" sz="2000" dirty="0" err="1" smtClean="0">
                <a:solidFill>
                  <a:srgbClr val="0070C0"/>
                </a:solidFill>
              </a:rPr>
              <a:t>Datta</a:t>
            </a:r>
            <a:endParaRPr lang="en-US" sz="2000" dirty="0" smtClean="0">
              <a:solidFill>
                <a:srgbClr val="0070C0"/>
              </a:solidFill>
            </a:endParaRPr>
          </a:p>
          <a:p>
            <a:r>
              <a:rPr lang="en-US" sz="2000" dirty="0" smtClean="0">
                <a:solidFill>
                  <a:srgbClr val="0070C0"/>
                </a:solidFill>
              </a:rPr>
              <a:t>Prof. Andre </a:t>
            </a:r>
            <a:r>
              <a:rPr lang="en-US" sz="2000" dirty="0" err="1" smtClean="0">
                <a:solidFill>
                  <a:srgbClr val="0070C0"/>
                </a:solidFill>
              </a:rPr>
              <a:t>Platzer</a:t>
            </a:r>
            <a:endParaRPr lang="en-US" sz="2000" dirty="0" smtClean="0">
              <a:solidFill>
                <a:srgbClr val="0070C0"/>
              </a:solidFill>
            </a:endParaRPr>
          </a:p>
          <a:p>
            <a:r>
              <a:rPr lang="en-US" sz="2000" dirty="0" smtClean="0">
                <a:solidFill>
                  <a:srgbClr val="0070C0"/>
                </a:solidFill>
              </a:rPr>
              <a:t>Dr. Chuck </a:t>
            </a:r>
            <a:r>
              <a:rPr lang="en-US" sz="2000" dirty="0" smtClean="0">
                <a:solidFill>
                  <a:srgbClr val="0070C0"/>
                </a:solidFill>
              </a:rPr>
              <a:t>Weinstock</a:t>
            </a:r>
            <a:endParaRPr lang="en-US" sz="2800" dirty="0">
              <a:solidFill>
                <a:srgbClr val="0070C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24268"/>
    </mc:Choice>
    <mc:Fallback>
      <p:transition xmlns:p14="http://schemas.microsoft.com/office/powerpoint/2010/main" spd="slow" advTm="24268"/>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76200" y="1295400"/>
            <a:ext cx="5257800" cy="4648200"/>
          </a:xfrm>
        </p:spPr>
        <p:txBody>
          <a:bodyPr/>
          <a:lstStyle/>
          <a:p>
            <a:pPr marL="457200" indent="-457200">
              <a:buFont typeface="+mj-lt"/>
              <a:buAutoNum type="arabicPeriod"/>
            </a:pPr>
            <a:r>
              <a:rPr lang="en-US" sz="2000" b="1" dirty="0" smtClean="0"/>
              <a:t>Identified suitable RV architecture for safety-critical embedded systems</a:t>
            </a:r>
          </a:p>
          <a:p>
            <a:pPr marL="457200" indent="-457200">
              <a:buFont typeface="+mj-lt"/>
              <a:buAutoNum type="arabicPeriod"/>
            </a:pPr>
            <a:endParaRPr lang="en-US" sz="2000" b="1" dirty="0" smtClean="0"/>
          </a:p>
          <a:p>
            <a:pPr marL="457200" indent="-457200">
              <a:buFont typeface="+mj-lt"/>
              <a:buAutoNum type="arabicPeriod"/>
            </a:pPr>
            <a:r>
              <a:rPr lang="en-US" sz="2000" b="1" dirty="0" smtClean="0"/>
              <a:t>Provide monitoring framework with formal algorithm and semi-formal system mapping</a:t>
            </a:r>
          </a:p>
          <a:p>
            <a:pPr marL="457200" indent="-457200">
              <a:buFont typeface="+mj-lt"/>
              <a:buAutoNum type="arabicPeriod"/>
            </a:pPr>
            <a:endParaRPr lang="en-US" sz="2000" b="1" dirty="0" smtClean="0"/>
          </a:p>
          <a:p>
            <a:pPr marL="457200" indent="-457200">
              <a:buFont typeface="+mj-lt"/>
              <a:buAutoNum type="arabicPeriod"/>
            </a:pPr>
            <a:r>
              <a:rPr lang="en-US" sz="2000" b="1" dirty="0" smtClean="0"/>
              <a:t>Demonstrate the feasibility and show performance characteristics of this monitoring framework</a:t>
            </a:r>
          </a:p>
        </p:txBody>
      </p:sp>
      <p:sp>
        <p:nvSpPr>
          <p:cNvPr id="5" name="Rectangle 4"/>
          <p:cNvSpPr/>
          <p:nvPr/>
        </p:nvSpPr>
        <p:spPr bwMode="auto">
          <a:xfrm>
            <a:off x="533400" y="2286000"/>
            <a:ext cx="4648200" cy="10668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 name="Rectangle 5"/>
          <p:cNvSpPr/>
          <p:nvPr/>
        </p:nvSpPr>
        <p:spPr bwMode="auto">
          <a:xfrm>
            <a:off x="5334000" y="1219200"/>
            <a:ext cx="3581400" cy="41148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8" charset="0"/>
              </a:rPr>
              <a:t>Semi-Formal</a:t>
            </a:r>
            <a:r>
              <a:rPr kumimoji="0" lang="en-US" sz="2000" b="0" i="0" u="none" strike="noStrike" cap="none" normalizeH="0" dirty="0" smtClean="0">
                <a:ln>
                  <a:noFill/>
                </a:ln>
                <a:solidFill>
                  <a:schemeClr val="tx1"/>
                </a:solidFill>
                <a:effectLst/>
                <a:latin typeface="Times" pitchFamily="18" charset="0"/>
              </a:rPr>
              <a:t> Mapping</a:t>
            </a:r>
          </a:p>
          <a:p>
            <a:pPr marL="0" marR="0" indent="0" algn="l" defTabSz="914400" rtl="0" eaLnBrk="0" fontAlgn="base" latinLnBrk="0" hangingPunct="0">
              <a:lnSpc>
                <a:spcPct val="100000"/>
              </a:lnSpc>
              <a:spcBef>
                <a:spcPct val="0"/>
              </a:spcBef>
              <a:spcAft>
                <a:spcPct val="0"/>
              </a:spcAft>
              <a:buClrTx/>
              <a:buSzTx/>
              <a:buFontTx/>
              <a:buNone/>
              <a:tabLst/>
            </a:pPr>
            <a:r>
              <a:rPr lang="en-US" sz="2000" baseline="0" dirty="0" smtClean="0"/>
              <a:t>Specification</a:t>
            </a:r>
            <a:r>
              <a:rPr lang="en-US" sz="2000" dirty="0" smtClean="0"/>
              <a:t> Logic</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smtClean="0"/>
              <a:t>Monitoring Algorithm</a:t>
            </a:r>
          </a:p>
          <a:p>
            <a:pPr marL="0" marR="0" indent="0" algn="l" defTabSz="914400" rtl="0" eaLnBrk="0" fontAlgn="base" latinLnBrk="0" hangingPunct="0">
              <a:lnSpc>
                <a:spcPct val="100000"/>
              </a:lnSpc>
              <a:spcBef>
                <a:spcPct val="0"/>
              </a:spcBef>
              <a:spcAft>
                <a:spcPct val="0"/>
              </a:spcAft>
              <a:buClrTx/>
              <a:buSzTx/>
              <a:buFontTx/>
              <a:buNone/>
              <a:tabLst/>
            </a:pPr>
            <a:r>
              <a:rPr kumimoji="0" lang="en-US" sz="2000" b="0" u="none" strike="noStrike" cap="none" normalizeH="0" baseline="0" dirty="0" smtClean="0">
                <a:ln>
                  <a:noFill/>
                </a:ln>
                <a:solidFill>
                  <a:schemeClr val="tx1"/>
                </a:solidFill>
                <a:effectLst/>
                <a:latin typeface="Times" pitchFamily="18" charset="0"/>
              </a:rPr>
              <a:t>Specification</a:t>
            </a:r>
            <a:r>
              <a:rPr kumimoji="0" lang="en-US" sz="2000" b="0" u="none" strike="noStrike" cap="none" normalizeH="0" dirty="0" smtClean="0">
                <a:ln>
                  <a:noFill/>
                </a:ln>
                <a:solidFill>
                  <a:schemeClr val="tx1"/>
                </a:solidFill>
                <a:effectLst/>
                <a:latin typeface="Times" pitchFamily="18" charset="0"/>
              </a:rPr>
              <a:t> Patterns</a:t>
            </a:r>
          </a:p>
          <a:p>
            <a:pPr marL="0" marR="0" indent="0" algn="l" defTabSz="914400" rtl="0" eaLnBrk="0" fontAlgn="base" latinLnBrk="0" hangingPunct="0">
              <a:lnSpc>
                <a:spcPct val="100000"/>
              </a:lnSpc>
              <a:spcBef>
                <a:spcPct val="0"/>
              </a:spcBef>
              <a:spcAft>
                <a:spcPct val="0"/>
              </a:spcAft>
              <a:buClrTx/>
              <a:buSzTx/>
              <a:buFontTx/>
              <a:buNone/>
              <a:tabLst/>
            </a:pPr>
            <a:r>
              <a:rPr lang="en-US" sz="2000" baseline="0" dirty="0" smtClean="0"/>
              <a:t>Safety</a:t>
            </a:r>
            <a:r>
              <a:rPr lang="en-US" sz="2000" dirty="0" smtClean="0"/>
              <a:t> Case Patterns</a:t>
            </a:r>
            <a:endParaRPr kumimoji="0" lang="en-US" sz="2000" b="0" u="none" strike="noStrike" cap="none" normalizeH="0" baseline="0" dirty="0" smtClean="0">
              <a:ln>
                <a:noFill/>
              </a:ln>
              <a:solidFill>
                <a:schemeClr val="tx1"/>
              </a:solidFill>
              <a:effectLst/>
              <a:latin typeface="Times" pitchFamily="18" charset="0"/>
            </a:endParaRPr>
          </a:p>
        </p:txBody>
      </p:sp>
      <p:sp>
        <p:nvSpPr>
          <p:cNvPr id="7" name="Slide Number Placeholder 6"/>
          <p:cNvSpPr>
            <a:spLocks noGrp="1"/>
          </p:cNvSpPr>
          <p:nvPr>
            <p:ph type="sldNum" sz="quarter" idx="10"/>
          </p:nvPr>
        </p:nvSpPr>
        <p:spPr/>
        <p:txBody>
          <a:bodyPr/>
          <a:lstStyle/>
          <a:p>
            <a:fld id="{32A1815B-90BB-492F-B5B7-B1B14EB69CB6}" type="slidenum">
              <a:rPr lang="en-US" smtClean="0"/>
              <a:pPr/>
              <a:t>10</a:t>
            </a:fld>
            <a:endParaRPr lang="en-US"/>
          </a:p>
        </p:txBody>
      </p:sp>
    </p:spTree>
    <p:extLst>
      <p:ext uri="{BB962C8B-B14F-4D97-AF65-F5344CB8AC3E}">
        <p14:creationId xmlns:p14="http://schemas.microsoft.com/office/powerpoint/2010/main" val="612383149"/>
      </p:ext>
    </p:extLst>
  </p:cSld>
  <p:clrMapOvr>
    <a:masterClrMapping/>
  </p:clrMapOvr>
  <mc:AlternateContent xmlns:mc="http://schemas.openxmlformats.org/markup-compatibility/2006">
    <mc:Choice xmlns:p14="http://schemas.microsoft.com/office/powerpoint/2010/main" Requires="p14">
      <p:transition spd="slow" p14:dur="2000" advTm="32795"/>
    </mc:Choice>
    <mc:Fallback>
      <p:transition xmlns:p14="http://schemas.microsoft.com/office/powerpoint/2010/main" spd="slow" advTm="32795"/>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76200" y="1295400"/>
            <a:ext cx="5257800" cy="4648200"/>
          </a:xfrm>
        </p:spPr>
        <p:txBody>
          <a:bodyPr/>
          <a:lstStyle/>
          <a:p>
            <a:pPr marL="457200" indent="-457200">
              <a:buFont typeface="+mj-lt"/>
              <a:buAutoNum type="arabicPeriod"/>
            </a:pPr>
            <a:r>
              <a:rPr lang="en-US" sz="2000" b="1" dirty="0" smtClean="0"/>
              <a:t>Identified suitable RV architecture for safety-critical embedded systems</a:t>
            </a:r>
          </a:p>
          <a:p>
            <a:pPr marL="457200" indent="-457200">
              <a:buFont typeface="+mj-lt"/>
              <a:buAutoNum type="arabicPeriod"/>
            </a:pPr>
            <a:endParaRPr lang="en-US" sz="2000" b="1" dirty="0" smtClean="0"/>
          </a:p>
          <a:p>
            <a:pPr marL="457200" indent="-457200">
              <a:buFont typeface="+mj-lt"/>
              <a:buAutoNum type="arabicPeriod"/>
            </a:pPr>
            <a:r>
              <a:rPr lang="en-US" sz="2000" b="1" dirty="0" smtClean="0"/>
              <a:t>Provide monitoring framework with formal algorithm and semi-formal system mapping</a:t>
            </a:r>
          </a:p>
          <a:p>
            <a:pPr marL="457200" indent="-457200">
              <a:buFont typeface="+mj-lt"/>
              <a:buAutoNum type="arabicPeriod"/>
            </a:pPr>
            <a:endParaRPr lang="en-US" sz="2000" b="1" dirty="0" smtClean="0"/>
          </a:p>
          <a:p>
            <a:pPr marL="457200" indent="-457200">
              <a:buFont typeface="+mj-lt"/>
              <a:buAutoNum type="arabicPeriod"/>
            </a:pPr>
            <a:r>
              <a:rPr lang="en-US" sz="2000" b="1" dirty="0" smtClean="0"/>
              <a:t>Demonstrate the feasibility and show performance characteristics of this monitoring framework</a:t>
            </a:r>
          </a:p>
        </p:txBody>
      </p:sp>
      <p:sp>
        <p:nvSpPr>
          <p:cNvPr id="5" name="Rectangle 4"/>
          <p:cNvSpPr/>
          <p:nvPr/>
        </p:nvSpPr>
        <p:spPr bwMode="auto">
          <a:xfrm>
            <a:off x="533400" y="3657600"/>
            <a:ext cx="4648200" cy="9906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 name="Rectangle 5"/>
          <p:cNvSpPr/>
          <p:nvPr/>
        </p:nvSpPr>
        <p:spPr bwMode="auto">
          <a:xfrm>
            <a:off x="5334000" y="1219200"/>
            <a:ext cx="3581400" cy="41148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PC-based Offline Log Monitor</a:t>
            </a:r>
          </a:p>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ARM-based real-time CAN Monitor</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u="none" strike="noStrike" cap="none" normalizeH="0" baseline="0" dirty="0" smtClean="0">
              <a:ln>
                <a:noFill/>
              </a:ln>
              <a:solidFill>
                <a:schemeClr val="tx1"/>
              </a:solidFill>
              <a:effectLst/>
              <a:latin typeface="Times"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Checked logs from real systems under test</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u="none" strike="noStrike" cap="none" normalizeH="0" baseline="0" dirty="0" smtClean="0">
              <a:ln>
                <a:noFill/>
              </a:ln>
              <a:solidFill>
                <a:schemeClr val="tx1"/>
              </a:solidFill>
              <a:effectLst/>
              <a:latin typeface="Times"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Autonomous vehicle logs</a:t>
            </a:r>
          </a:p>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   Potential safety violations detected</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u="none" strike="noStrike" cap="none" normalizeH="0" baseline="0" dirty="0" smtClean="0">
              <a:ln>
                <a:noFill/>
              </a:ln>
              <a:solidFill>
                <a:schemeClr val="tx1"/>
              </a:solidFill>
              <a:effectLst/>
              <a:latin typeface="Times"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Real-time CAN log replay</a:t>
            </a:r>
          </a:p>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    Specification violations detected</a:t>
            </a:r>
            <a:endParaRPr kumimoji="0" lang="en-US" sz="2000" b="0" u="none" strike="noStrike" cap="none" normalizeH="0" baseline="0" dirty="0" smtClean="0">
              <a:ln>
                <a:noFill/>
              </a:ln>
              <a:solidFill>
                <a:schemeClr val="tx1"/>
              </a:solidFill>
              <a:effectLst/>
              <a:latin typeface="Times" pitchFamily="18" charset="0"/>
            </a:endParaRPr>
          </a:p>
        </p:txBody>
      </p:sp>
      <p:sp>
        <p:nvSpPr>
          <p:cNvPr id="7" name="Slide Number Placeholder 6"/>
          <p:cNvSpPr>
            <a:spLocks noGrp="1"/>
          </p:cNvSpPr>
          <p:nvPr>
            <p:ph type="sldNum" sz="quarter" idx="10"/>
          </p:nvPr>
        </p:nvSpPr>
        <p:spPr/>
        <p:txBody>
          <a:bodyPr/>
          <a:lstStyle/>
          <a:p>
            <a:fld id="{32A1815B-90BB-492F-B5B7-B1B14EB69CB6}" type="slidenum">
              <a:rPr lang="en-US" smtClean="0"/>
              <a:pPr/>
              <a:t>11</a:t>
            </a:fld>
            <a:endParaRPr lang="en-US"/>
          </a:p>
        </p:txBody>
      </p:sp>
    </p:spTree>
    <p:extLst>
      <p:ext uri="{BB962C8B-B14F-4D97-AF65-F5344CB8AC3E}">
        <p14:creationId xmlns:p14="http://schemas.microsoft.com/office/powerpoint/2010/main" val="612383149"/>
      </p:ext>
    </p:extLst>
  </p:cSld>
  <p:clrMapOvr>
    <a:masterClrMapping/>
  </p:clrMapOvr>
  <mc:AlternateContent xmlns:mc="http://schemas.openxmlformats.org/markup-compatibility/2006">
    <mc:Choice xmlns:p14="http://schemas.microsoft.com/office/powerpoint/2010/main" Requires="p14">
      <p:transition spd="slow" p14:dur="2000" advTm="24082"/>
    </mc:Choice>
    <mc:Fallback>
      <p:transition xmlns:p14="http://schemas.microsoft.com/office/powerpoint/2010/main" spd="slow" advTm="24082"/>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38800" y="1219200"/>
            <a:ext cx="2971800" cy="4267200"/>
          </a:xfrm>
          <a:prstGeom prst="rect">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rPr>
              <a:t>Motivation</a:t>
            </a:r>
          </a:p>
          <a:p>
            <a:r>
              <a:rPr lang="en-US" dirty="0">
                <a:latin typeface="+mn-lt"/>
              </a:rPr>
              <a:t>Use </a:t>
            </a:r>
            <a:r>
              <a:rPr lang="en-US" dirty="0" smtClean="0">
                <a:latin typeface="+mn-lt"/>
              </a:rPr>
              <a:t>Cases</a:t>
            </a:r>
            <a:endParaRPr lang="en-US" dirty="0" smtClean="0">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mn-lt"/>
              </a:rPr>
              <a:t>Architecture</a:t>
            </a:r>
            <a:endParaRPr lang="en-US" dirty="0" smtClean="0">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mn-lt"/>
              </a:rPr>
              <a:t>Usability </a:t>
            </a:r>
            <a:r>
              <a:rPr lang="en-US" dirty="0" smtClean="0">
                <a:latin typeface="+mn-lt"/>
              </a:rPr>
              <a:t>Patterns</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mn-lt"/>
            </a:endParaRPr>
          </a:p>
        </p:txBody>
      </p:sp>
      <p:sp>
        <p:nvSpPr>
          <p:cNvPr id="6" name="Trapezoid 5"/>
          <p:cNvSpPr/>
          <p:nvPr/>
        </p:nvSpPr>
        <p:spPr bwMode="auto">
          <a:xfrm rot="16200000">
            <a:off x="2952750" y="-95250"/>
            <a:ext cx="800100" cy="4572000"/>
          </a:xfrm>
          <a:prstGeom prst="trapezoid">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a:t>
            </a:r>
          </a:p>
          <a:p>
            <a:r>
              <a:rPr lang="en-US" b="1" dirty="0" smtClean="0"/>
              <a:t>Architecture</a:t>
            </a:r>
          </a:p>
          <a:p>
            <a:r>
              <a:rPr lang="en-US" dirty="0" smtClean="0"/>
              <a:t>Formalisms</a:t>
            </a:r>
          </a:p>
          <a:p>
            <a:r>
              <a:rPr lang="en-US" dirty="0" smtClean="0"/>
              <a:t>Monitor Implementation</a:t>
            </a:r>
          </a:p>
          <a:p>
            <a:r>
              <a:rPr lang="en-US" dirty="0" smtClean="0"/>
              <a:t>Monitor Evaluation</a:t>
            </a:r>
          </a:p>
          <a:p>
            <a:r>
              <a:rPr lang="en-US" dirty="0" smtClean="0"/>
              <a:t>Conclusion</a:t>
            </a:r>
            <a:endParaRPr lang="en-US"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12</a:t>
            </a:fld>
            <a:endParaRPr lang="en-US"/>
          </a:p>
        </p:txBody>
      </p:sp>
    </p:spTree>
    <p:extLst>
      <p:ext uri="{BB962C8B-B14F-4D97-AF65-F5344CB8AC3E}">
        <p14:creationId xmlns:p14="http://schemas.microsoft.com/office/powerpoint/2010/main" val="1310270743"/>
      </p:ext>
    </p:extLst>
  </p:cSld>
  <p:clrMapOvr>
    <a:masterClrMapping/>
  </p:clrMapOvr>
  <mc:AlternateContent xmlns:mc="http://schemas.openxmlformats.org/markup-compatibility/2006">
    <mc:Choice xmlns:p14="http://schemas.microsoft.com/office/powerpoint/2010/main" Requires="p14">
      <p:transition spd="slow" p14:dur="2000" advTm="12968"/>
    </mc:Choice>
    <mc:Fallback>
      <p:transition xmlns:p14="http://schemas.microsoft.com/office/powerpoint/2010/main" spd="slow" advTm="12968"/>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76200" y="1143000"/>
            <a:ext cx="7772400" cy="4572000"/>
          </a:xfrm>
        </p:spPr>
        <p:txBody>
          <a:bodyPr/>
          <a:lstStyle/>
          <a:p>
            <a:r>
              <a:rPr lang="en-US" sz="2000" dirty="0" smtClean="0"/>
              <a:t>Emphasized the following constraints</a:t>
            </a:r>
          </a:p>
          <a:p>
            <a:pPr lvl="1"/>
            <a:r>
              <a:rPr lang="en-US" sz="1800" dirty="0" smtClean="0"/>
              <a:t>Potentially black-box components</a:t>
            </a:r>
          </a:p>
          <a:p>
            <a:pPr lvl="2"/>
            <a:r>
              <a:rPr lang="en-US" sz="1600" dirty="0" smtClean="0"/>
              <a:t>No program instrumentation</a:t>
            </a:r>
          </a:p>
          <a:p>
            <a:pPr lvl="2"/>
            <a:r>
              <a:rPr lang="en-US" sz="1600" dirty="0" smtClean="0"/>
              <a:t>Limited </a:t>
            </a:r>
            <a:r>
              <a:rPr lang="en-US" sz="1600" dirty="0" err="1" smtClean="0"/>
              <a:t>observability</a:t>
            </a:r>
            <a:endParaRPr lang="en-US" sz="1200" dirty="0" smtClean="0"/>
          </a:p>
          <a:p>
            <a:pPr lvl="1"/>
            <a:endParaRPr lang="en-US" sz="1800" dirty="0" smtClean="0"/>
          </a:p>
          <a:p>
            <a:pPr lvl="1"/>
            <a:r>
              <a:rPr lang="en-US" sz="1800" dirty="0" smtClean="0"/>
              <a:t>Bolt-on monitoring preferred</a:t>
            </a:r>
          </a:p>
          <a:p>
            <a:pPr lvl="2"/>
            <a:r>
              <a:rPr lang="en-US" sz="1600" dirty="0" smtClean="0"/>
              <a:t>Connect to unprepared systems</a:t>
            </a:r>
          </a:p>
          <a:p>
            <a:pPr lvl="2"/>
            <a:r>
              <a:rPr lang="en-US" sz="1600" dirty="0" smtClean="0"/>
              <a:t>Promotes isolation</a:t>
            </a:r>
          </a:p>
          <a:p>
            <a:pPr lvl="1"/>
            <a:endParaRPr lang="en-US" sz="1800" dirty="0" smtClean="0"/>
          </a:p>
          <a:p>
            <a:pPr lvl="1"/>
            <a:r>
              <a:rPr lang="en-US" sz="1800" dirty="0" smtClean="0"/>
              <a:t>Using monitor should not require specialists</a:t>
            </a:r>
          </a:p>
          <a:p>
            <a:pPr lvl="2"/>
            <a:r>
              <a:rPr lang="en-US" sz="1600" dirty="0" smtClean="0"/>
              <a:t>Not enough specialists, won’t get used</a:t>
            </a:r>
          </a:p>
          <a:p>
            <a:pPr lvl="1"/>
            <a:endParaRPr lang="en-US" sz="1800" dirty="0" smtClean="0"/>
          </a:p>
          <a:p>
            <a:pPr lvl="1"/>
            <a:r>
              <a:rPr lang="en-US" sz="1800" dirty="0" smtClean="0"/>
              <a:t>Minimize overall costs</a:t>
            </a:r>
          </a:p>
          <a:p>
            <a:pPr lvl="2"/>
            <a:r>
              <a:rPr lang="en-US" sz="1600" dirty="0" smtClean="0"/>
              <a:t>Additional </a:t>
            </a:r>
            <a:r>
              <a:rPr lang="en-US" sz="1600" dirty="0" err="1" smtClean="0"/>
              <a:t>SWaP</a:t>
            </a:r>
            <a:r>
              <a:rPr lang="en-US" sz="1600" dirty="0" smtClean="0"/>
              <a:t>, integration, etc.</a:t>
            </a:r>
            <a:endParaRPr lang="en-US" sz="1600" dirty="0"/>
          </a:p>
        </p:txBody>
      </p:sp>
      <p:sp>
        <p:nvSpPr>
          <p:cNvPr id="5" name="TextBox 4"/>
          <p:cNvSpPr txBox="1"/>
          <p:nvPr/>
        </p:nvSpPr>
        <p:spPr>
          <a:xfrm>
            <a:off x="838200" y="5791200"/>
            <a:ext cx="4114800" cy="400110"/>
          </a:xfrm>
          <a:prstGeom prst="rect">
            <a:avLst/>
          </a:prstGeom>
          <a:noFill/>
        </p:spPr>
        <p:txBody>
          <a:bodyPr wrap="square" rtlCol="0">
            <a:spAutoFit/>
          </a:bodyPr>
          <a:lstStyle/>
          <a:p>
            <a:r>
              <a:rPr lang="en-US" sz="2000" b="1" dirty="0" smtClean="0"/>
              <a:t>Leads to external bus monitor</a:t>
            </a:r>
            <a:endParaRPr lang="en-US" sz="2000" b="1" dirty="0"/>
          </a:p>
        </p:txBody>
      </p:sp>
      <p:sp>
        <p:nvSpPr>
          <p:cNvPr id="6" name="Right Arrow 5"/>
          <p:cNvSpPr/>
          <p:nvPr/>
        </p:nvSpPr>
        <p:spPr bwMode="auto">
          <a:xfrm>
            <a:off x="459205" y="5886510"/>
            <a:ext cx="302795" cy="243518"/>
          </a:xfrm>
          <a:prstGeom prst="rightArrow">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7" name="Oval 6"/>
          <p:cNvSpPr/>
          <p:nvPr/>
        </p:nvSpPr>
        <p:spPr bwMode="auto">
          <a:xfrm>
            <a:off x="6019800" y="1600200"/>
            <a:ext cx="609600" cy="609600"/>
          </a:xfrm>
          <a:prstGeom prst="ellipse">
            <a:avLst/>
          </a:prstGeom>
          <a:solidFill>
            <a:schemeClr val="bg2">
              <a:lumMod val="40000"/>
              <a:lumOff val="60000"/>
            </a:schemeClr>
          </a:solidFill>
          <a:ln>
            <a:solidFill>
              <a:schemeClr val="tx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pitchFamily="18" charset="0"/>
              </a:rPr>
              <a:t>X</a:t>
            </a:r>
            <a:r>
              <a:rPr kumimoji="0" lang="en-US" sz="1800" b="0" i="0" u="none" strike="noStrike" cap="none" normalizeH="0" baseline="-25000" dirty="0" smtClean="0">
                <a:ln>
                  <a:noFill/>
                </a:ln>
                <a:solidFill>
                  <a:schemeClr val="tx1"/>
                </a:solidFill>
                <a:effectLst/>
                <a:latin typeface="Times" pitchFamily="18" charset="0"/>
              </a:rPr>
              <a:t>0</a:t>
            </a:r>
          </a:p>
        </p:txBody>
      </p:sp>
      <p:sp>
        <p:nvSpPr>
          <p:cNvPr id="8" name="Oval 7"/>
          <p:cNvSpPr/>
          <p:nvPr/>
        </p:nvSpPr>
        <p:spPr bwMode="auto">
          <a:xfrm>
            <a:off x="8001000" y="1600200"/>
            <a:ext cx="609600" cy="609600"/>
          </a:xfrm>
          <a:prstGeom prst="ellipse">
            <a:avLst/>
          </a:prstGeom>
          <a:solidFill>
            <a:schemeClr val="bg2">
              <a:lumMod val="40000"/>
              <a:lumOff val="60000"/>
            </a:schemeClr>
          </a:solidFill>
          <a:ln>
            <a:solidFill>
              <a:schemeClr val="tx1"/>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err="1" smtClean="0">
                <a:solidFill>
                  <a:schemeClr val="tx1"/>
                </a:solidFill>
                <a:latin typeface="Times" pitchFamily="18" charset="0"/>
              </a:rPr>
              <a:t>X</a:t>
            </a:r>
            <a:r>
              <a:rPr kumimoji="0" lang="en-US" sz="1800" b="0" i="0" u="none" strike="noStrike" cap="none" normalizeH="0" baseline="-25000" dirty="0" err="1" smtClean="0">
                <a:ln>
                  <a:noFill/>
                </a:ln>
                <a:solidFill>
                  <a:schemeClr val="tx1"/>
                </a:solidFill>
                <a:effectLst/>
                <a:latin typeface="Times" pitchFamily="18" charset="0"/>
              </a:rPr>
              <a:t>n</a:t>
            </a:r>
            <a:endParaRPr kumimoji="0" lang="en-US" sz="1800" b="0" i="0" u="none" strike="noStrike" cap="none" normalizeH="0" baseline="-25000" dirty="0" smtClean="0">
              <a:ln>
                <a:noFill/>
              </a:ln>
              <a:solidFill>
                <a:schemeClr val="tx1"/>
              </a:solidFill>
              <a:effectLst/>
              <a:latin typeface="Times" pitchFamily="18" charset="0"/>
            </a:endParaRPr>
          </a:p>
        </p:txBody>
      </p:sp>
      <p:sp>
        <p:nvSpPr>
          <p:cNvPr id="10" name="Oval 9"/>
          <p:cNvSpPr/>
          <p:nvPr/>
        </p:nvSpPr>
        <p:spPr bwMode="auto">
          <a:xfrm>
            <a:off x="6858000" y="1828800"/>
            <a:ext cx="152400" cy="152400"/>
          </a:xfrm>
          <a:prstGeom prst="ellipse">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 name="Oval 10"/>
          <p:cNvSpPr/>
          <p:nvPr/>
        </p:nvSpPr>
        <p:spPr bwMode="auto">
          <a:xfrm>
            <a:off x="7239000" y="1828800"/>
            <a:ext cx="152400" cy="152400"/>
          </a:xfrm>
          <a:prstGeom prst="ellipse">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 name="Oval 11"/>
          <p:cNvSpPr/>
          <p:nvPr/>
        </p:nvSpPr>
        <p:spPr bwMode="auto">
          <a:xfrm>
            <a:off x="7620000" y="1828800"/>
            <a:ext cx="152400" cy="152400"/>
          </a:xfrm>
          <a:prstGeom prst="ellipse">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3" name="Oval 12"/>
          <p:cNvSpPr/>
          <p:nvPr/>
        </p:nvSpPr>
        <p:spPr bwMode="auto">
          <a:xfrm>
            <a:off x="5943600" y="2971800"/>
            <a:ext cx="2819400" cy="838200"/>
          </a:xfrm>
          <a:prstGeom prst="ellipse">
            <a:avLst/>
          </a:prstGeom>
          <a:solidFill>
            <a:schemeClr val="accent5">
              <a:lumMod val="40000"/>
              <a:lumOff val="60000"/>
            </a:schemeClr>
          </a:solidFill>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Data Bus Interconnect</a:t>
            </a:r>
          </a:p>
        </p:txBody>
      </p:sp>
      <p:cxnSp>
        <p:nvCxnSpPr>
          <p:cNvPr id="22" name="Straight Connector 21"/>
          <p:cNvCxnSpPr>
            <a:stCxn id="7" idx="5"/>
          </p:cNvCxnSpPr>
          <p:nvPr/>
        </p:nvCxnSpPr>
        <p:spPr bwMode="auto">
          <a:xfrm>
            <a:off x="6540126" y="2120526"/>
            <a:ext cx="546474" cy="851274"/>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Connector 24"/>
          <p:cNvCxnSpPr>
            <a:stCxn id="8" idx="3"/>
          </p:cNvCxnSpPr>
          <p:nvPr/>
        </p:nvCxnSpPr>
        <p:spPr bwMode="auto">
          <a:xfrm flipH="1">
            <a:off x="7620000" y="2120526"/>
            <a:ext cx="470274" cy="851274"/>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8" name="Oval 27"/>
          <p:cNvSpPr/>
          <p:nvPr/>
        </p:nvSpPr>
        <p:spPr bwMode="auto">
          <a:xfrm>
            <a:off x="6463926" y="4114800"/>
            <a:ext cx="1778748" cy="838200"/>
          </a:xfrm>
          <a:prstGeom prst="ellipse">
            <a:avLst/>
          </a:prstGeom>
          <a:solidFill>
            <a:schemeClr val="accent5">
              <a:lumMod val="75000"/>
            </a:schemeClr>
          </a:solidFill>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Monitor</a:t>
            </a:r>
          </a:p>
        </p:txBody>
      </p:sp>
      <p:cxnSp>
        <p:nvCxnSpPr>
          <p:cNvPr id="32" name="Straight Connector 31"/>
          <p:cNvCxnSpPr>
            <a:stCxn id="13" idx="4"/>
            <a:endCxn id="28" idx="0"/>
          </p:cNvCxnSpPr>
          <p:nvPr/>
        </p:nvCxnSpPr>
        <p:spPr bwMode="auto">
          <a:xfrm>
            <a:off x="7353300" y="3810000"/>
            <a:ext cx="0" cy="304800"/>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3" name="Rectangle 32"/>
          <p:cNvSpPr/>
          <p:nvPr/>
        </p:nvSpPr>
        <p:spPr bwMode="auto">
          <a:xfrm>
            <a:off x="5867400" y="1481554"/>
            <a:ext cx="2971800" cy="2404646"/>
          </a:xfrm>
          <a:prstGeom prst="rect">
            <a:avLst/>
          </a:prstGeom>
          <a:noFill/>
          <a:ln w="1587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4" name="Rectangle 33"/>
          <p:cNvSpPr/>
          <p:nvPr/>
        </p:nvSpPr>
        <p:spPr bwMode="auto">
          <a:xfrm>
            <a:off x="5867400" y="4043065"/>
            <a:ext cx="2971800" cy="1062335"/>
          </a:xfrm>
          <a:prstGeom prst="rect">
            <a:avLst/>
          </a:prstGeom>
          <a:noFill/>
          <a:ln w="1587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5" name="TextBox 34"/>
          <p:cNvSpPr txBox="1"/>
          <p:nvPr/>
        </p:nvSpPr>
        <p:spPr>
          <a:xfrm>
            <a:off x="5791200" y="1143000"/>
            <a:ext cx="2411238" cy="338554"/>
          </a:xfrm>
          <a:prstGeom prst="rect">
            <a:avLst/>
          </a:prstGeom>
          <a:noFill/>
        </p:spPr>
        <p:txBody>
          <a:bodyPr wrap="none" rtlCol="0">
            <a:spAutoFit/>
          </a:bodyPr>
          <a:lstStyle/>
          <a:p>
            <a:r>
              <a:rPr lang="en-US" sz="1600" i="1" dirty="0" smtClean="0"/>
              <a:t>System Under Observation</a:t>
            </a:r>
            <a:endParaRPr lang="en-US" sz="1600" i="1" dirty="0"/>
          </a:p>
        </p:txBody>
      </p:sp>
      <p:sp>
        <p:nvSpPr>
          <p:cNvPr id="36" name="TextBox 35"/>
          <p:cNvSpPr txBox="1"/>
          <p:nvPr/>
        </p:nvSpPr>
        <p:spPr>
          <a:xfrm>
            <a:off x="5791200" y="5105400"/>
            <a:ext cx="2183868" cy="338554"/>
          </a:xfrm>
          <a:prstGeom prst="rect">
            <a:avLst/>
          </a:prstGeom>
          <a:noFill/>
        </p:spPr>
        <p:txBody>
          <a:bodyPr wrap="none" rtlCol="0">
            <a:spAutoFit/>
          </a:bodyPr>
          <a:lstStyle/>
          <a:p>
            <a:r>
              <a:rPr lang="en-US" sz="1600" i="1" dirty="0" smtClean="0"/>
              <a:t>Monitoring Architecture</a:t>
            </a:r>
            <a:endParaRPr lang="en-US" sz="1600" i="1" dirty="0"/>
          </a:p>
        </p:txBody>
      </p:sp>
      <p:sp>
        <p:nvSpPr>
          <p:cNvPr id="37" name="TextBox 36"/>
          <p:cNvSpPr txBox="1"/>
          <p:nvPr/>
        </p:nvSpPr>
        <p:spPr>
          <a:xfrm>
            <a:off x="5859761" y="5443954"/>
            <a:ext cx="1912639" cy="492443"/>
          </a:xfrm>
          <a:prstGeom prst="rect">
            <a:avLst/>
          </a:prstGeom>
          <a:noFill/>
        </p:spPr>
        <p:txBody>
          <a:bodyPr wrap="none" rtlCol="0">
            <a:spAutoFit/>
          </a:bodyPr>
          <a:lstStyle/>
          <a:p>
            <a:r>
              <a:rPr lang="en-US" sz="1400" b="1" dirty="0" smtClean="0"/>
              <a:t>External Bus Monitor </a:t>
            </a:r>
          </a:p>
          <a:p>
            <a:r>
              <a:rPr lang="en-US" sz="1200" dirty="0" smtClean="0"/>
              <a:t>(Adapted from [1])</a:t>
            </a:r>
            <a:endParaRPr lang="en-US" sz="1200" dirty="0"/>
          </a:p>
        </p:txBody>
      </p:sp>
      <p:sp>
        <p:nvSpPr>
          <p:cNvPr id="38" name="Slide Number Placeholder 37"/>
          <p:cNvSpPr>
            <a:spLocks noGrp="1"/>
          </p:cNvSpPr>
          <p:nvPr>
            <p:ph type="sldNum" sz="quarter" idx="10"/>
          </p:nvPr>
        </p:nvSpPr>
        <p:spPr/>
        <p:txBody>
          <a:bodyPr/>
          <a:lstStyle/>
          <a:p>
            <a:fld id="{32A1815B-90BB-492F-B5B7-B1B14EB69CB6}" type="slidenum">
              <a:rPr lang="en-US" smtClean="0"/>
              <a:pPr/>
              <a:t>13</a:t>
            </a:fld>
            <a:endParaRPr lang="en-US"/>
          </a:p>
        </p:txBody>
      </p:sp>
    </p:spTree>
    <p:extLst>
      <p:ext uri="{BB962C8B-B14F-4D97-AF65-F5344CB8AC3E}">
        <p14:creationId xmlns:p14="http://schemas.microsoft.com/office/powerpoint/2010/main" val="1381306678"/>
      </p:ext>
    </p:extLst>
  </p:cSld>
  <p:clrMapOvr>
    <a:masterClrMapping/>
  </p:clrMapOvr>
  <mc:AlternateContent xmlns:mc="http://schemas.openxmlformats.org/markup-compatibility/2006">
    <mc:Choice xmlns:p14="http://schemas.microsoft.com/office/powerpoint/2010/main" Requires="p14">
      <p:transition spd="slow" p14:dur="2000" advTm="181698"/>
    </mc:Choice>
    <mc:Fallback>
      <p:transition xmlns:p14="http://schemas.microsoft.com/office/powerpoint/2010/main" spd="slow" advTm="181698"/>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14</a:t>
            </a:fld>
            <a:endParaRPr lang="en-US" dirty="0"/>
          </a:p>
        </p:txBody>
      </p:sp>
      <p:sp>
        <p:nvSpPr>
          <p:cNvPr id="3" name="Content Placeholder 2"/>
          <p:cNvSpPr>
            <a:spLocks noGrp="1"/>
          </p:cNvSpPr>
          <p:nvPr>
            <p:ph idx="1"/>
          </p:nvPr>
        </p:nvSpPr>
        <p:spPr/>
        <p:txBody>
          <a:bodyPr/>
          <a:lstStyle/>
          <a:p>
            <a:pPr lvl="0"/>
            <a:r>
              <a:rPr lang="en-US" sz="2000" b="1" dirty="0"/>
              <a:t>Test </a:t>
            </a:r>
            <a:r>
              <a:rPr lang="en-US" sz="2000" b="1" dirty="0" smtClean="0"/>
              <a:t>Oracle</a:t>
            </a:r>
          </a:p>
          <a:p>
            <a:pPr lvl="1"/>
            <a:r>
              <a:rPr lang="en-US" sz="1800" dirty="0" smtClean="0"/>
              <a:t>Mechanism to determine whether a test passed or failed</a:t>
            </a:r>
            <a:endParaRPr lang="en-US" sz="1800" dirty="0"/>
          </a:p>
          <a:p>
            <a:pPr lvl="1"/>
            <a:r>
              <a:rPr lang="en-US" sz="1800" dirty="0"/>
              <a:t>Automated </a:t>
            </a:r>
            <a:r>
              <a:rPr lang="en-US" sz="1800" dirty="0" smtClean="0"/>
              <a:t>oracles </a:t>
            </a:r>
            <a:r>
              <a:rPr lang="en-US" sz="1800" dirty="0"/>
              <a:t>support automated </a:t>
            </a:r>
            <a:r>
              <a:rPr lang="en-US" sz="1800" dirty="0" smtClean="0"/>
              <a:t>testing</a:t>
            </a:r>
            <a:endParaRPr lang="en-US" sz="1800" dirty="0"/>
          </a:p>
          <a:p>
            <a:pPr lvl="1"/>
            <a:r>
              <a:rPr lang="en-US" sz="1800" dirty="0"/>
              <a:t>Check observable properties, not internal behavior</a:t>
            </a:r>
          </a:p>
          <a:p>
            <a:pPr lvl="0"/>
            <a:endParaRPr lang="en-US" sz="2000" dirty="0" smtClean="0"/>
          </a:p>
          <a:p>
            <a:pPr lvl="0"/>
            <a:r>
              <a:rPr lang="en-US" sz="2000" dirty="0" smtClean="0"/>
              <a:t>Runtime </a:t>
            </a:r>
            <a:r>
              <a:rPr lang="en-US" sz="2000" dirty="0"/>
              <a:t>Fault </a:t>
            </a:r>
            <a:r>
              <a:rPr lang="en-US" sz="2000" dirty="0" smtClean="0"/>
              <a:t>Detector</a:t>
            </a:r>
          </a:p>
          <a:p>
            <a:pPr lvl="1"/>
            <a:r>
              <a:rPr lang="en-US" sz="1800" dirty="0"/>
              <a:t>May be able to rely on monitor/recovery for safety, reducing criticality of the rest of the </a:t>
            </a:r>
            <a:r>
              <a:rPr lang="en-US" sz="1800" dirty="0" smtClean="0"/>
              <a:t>system</a:t>
            </a:r>
          </a:p>
          <a:p>
            <a:pPr lvl="1"/>
            <a:r>
              <a:rPr lang="en-US" sz="1800" dirty="0" smtClean="0"/>
              <a:t>Choosing </a:t>
            </a:r>
            <a:r>
              <a:rPr lang="en-US" sz="1800" dirty="0"/>
              <a:t>a valid recovery action is </a:t>
            </a:r>
            <a:r>
              <a:rPr lang="en-US" sz="1800" dirty="0" smtClean="0"/>
              <a:t>difficult</a:t>
            </a:r>
            <a:endParaRPr lang="en-US" sz="1800" dirty="0"/>
          </a:p>
        </p:txBody>
      </p:sp>
      <p:grpSp>
        <p:nvGrpSpPr>
          <p:cNvPr id="41" name="Group 40"/>
          <p:cNvGrpSpPr/>
          <p:nvPr/>
        </p:nvGrpSpPr>
        <p:grpSpPr>
          <a:xfrm>
            <a:off x="2399016" y="4572000"/>
            <a:ext cx="5298081" cy="2133600"/>
            <a:chOff x="2209800" y="4495800"/>
            <a:chExt cx="5487298" cy="2209800"/>
          </a:xfrm>
        </p:grpSpPr>
        <p:sp>
          <p:nvSpPr>
            <p:cNvPr id="7" name="Rectangle 6"/>
            <p:cNvSpPr/>
            <p:nvPr/>
          </p:nvSpPr>
          <p:spPr bwMode="auto">
            <a:xfrm>
              <a:off x="2209800" y="4495800"/>
              <a:ext cx="2095500" cy="2209800"/>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8" charset="0"/>
                </a:rPr>
                <a:t>Test Harness</a:t>
              </a:r>
              <a:endParaRPr kumimoji="0" lang="en-US" sz="2000" b="0" i="0" u="none" strike="noStrike" cap="none" normalizeH="0" baseline="0" dirty="0" smtClean="0">
                <a:ln>
                  <a:noFill/>
                </a:ln>
                <a:solidFill>
                  <a:schemeClr val="tx1"/>
                </a:solidFill>
                <a:effectLst/>
                <a:latin typeface="Times" pitchFamily="18" charset="0"/>
              </a:endParaRPr>
            </a:p>
          </p:txBody>
        </p:sp>
        <p:sp>
          <p:nvSpPr>
            <p:cNvPr id="8" name="Cloud 7"/>
            <p:cNvSpPr/>
            <p:nvPr/>
          </p:nvSpPr>
          <p:spPr bwMode="auto">
            <a:xfrm>
              <a:off x="2438400" y="5638800"/>
              <a:ext cx="1676400" cy="1028700"/>
            </a:xfrm>
            <a:prstGeom prst="cloud">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dirty="0" smtClean="0"/>
                <a:t>System</a:t>
              </a:r>
              <a:endParaRPr kumimoji="0" lang="en-US" sz="2400" b="0" i="0" u="none" strike="noStrike" cap="none" normalizeH="0" baseline="0" dirty="0" smtClean="0">
                <a:ln>
                  <a:noFill/>
                </a:ln>
                <a:solidFill>
                  <a:schemeClr val="tx1"/>
                </a:solidFill>
                <a:effectLst/>
                <a:latin typeface="Times" pitchFamily="18" charset="0"/>
              </a:endParaRPr>
            </a:p>
          </p:txBody>
        </p:sp>
        <p:sp>
          <p:nvSpPr>
            <p:cNvPr id="9" name="Rectangle 8"/>
            <p:cNvSpPr/>
            <p:nvPr/>
          </p:nvSpPr>
          <p:spPr bwMode="auto">
            <a:xfrm>
              <a:off x="6400800" y="4648200"/>
              <a:ext cx="1143000" cy="838200"/>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t>Test</a:t>
              </a:r>
            </a:p>
            <a:p>
              <a:pPr marL="0" marR="0" indent="0" algn="ctr" defTabSz="914400" rtl="0" eaLnBrk="0" fontAlgn="base" latinLnBrk="0" hangingPunct="0">
                <a:lnSpc>
                  <a:spcPct val="100000"/>
                </a:lnSpc>
                <a:spcBef>
                  <a:spcPct val="0"/>
                </a:spcBef>
                <a:spcAft>
                  <a:spcPct val="0"/>
                </a:spcAft>
                <a:buClrTx/>
                <a:buSzTx/>
                <a:buFontTx/>
                <a:buNone/>
                <a:tabLst/>
              </a:pPr>
              <a:r>
                <a:rPr lang="en-US" dirty="0" smtClean="0"/>
                <a:t>Oracle</a:t>
              </a:r>
              <a:endParaRPr kumimoji="0" lang="en-US" sz="2400" b="0" i="0" u="none" strike="noStrike" cap="none" normalizeH="0" baseline="0" dirty="0" smtClean="0">
                <a:ln>
                  <a:noFill/>
                </a:ln>
                <a:solidFill>
                  <a:schemeClr val="tx1"/>
                </a:solidFill>
                <a:effectLst/>
                <a:latin typeface="Times" pitchFamily="18" charset="0"/>
              </a:endParaRPr>
            </a:p>
          </p:txBody>
        </p:sp>
        <p:cxnSp>
          <p:nvCxnSpPr>
            <p:cNvPr id="14" name="Straight Arrow Connector 13"/>
            <p:cNvCxnSpPr/>
            <p:nvPr/>
          </p:nvCxnSpPr>
          <p:spPr bwMode="auto">
            <a:xfrm>
              <a:off x="2895600" y="5331024"/>
              <a:ext cx="0" cy="38397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flipV="1">
              <a:off x="3581400" y="5295900"/>
              <a:ext cx="0" cy="4191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a:off x="4305300" y="4953000"/>
              <a:ext cx="20966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2" name="Straight Arrow Connector 21"/>
            <p:cNvCxnSpPr>
              <a:stCxn id="9" idx="2"/>
            </p:cNvCxnSpPr>
            <p:nvPr/>
          </p:nvCxnSpPr>
          <p:spPr bwMode="auto">
            <a:xfrm>
              <a:off x="6972300" y="5486400"/>
              <a:ext cx="0" cy="34290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sp>
          <p:nvSpPr>
            <p:cNvPr id="24" name="TextBox 23"/>
            <p:cNvSpPr txBox="1"/>
            <p:nvPr/>
          </p:nvSpPr>
          <p:spPr>
            <a:xfrm>
              <a:off x="6400800" y="5710535"/>
              <a:ext cx="1296298" cy="461665"/>
            </a:xfrm>
            <a:prstGeom prst="rect">
              <a:avLst/>
            </a:prstGeom>
            <a:noFill/>
          </p:spPr>
          <p:txBody>
            <a:bodyPr wrap="none" rtlCol="0">
              <a:spAutoFit/>
            </a:bodyPr>
            <a:lstStyle/>
            <a:p>
              <a:r>
                <a:rPr lang="en-US" dirty="0" smtClean="0"/>
                <a:t>Pass/Fail</a:t>
              </a:r>
              <a:endParaRPr lang="en-US" dirty="0"/>
            </a:p>
          </p:txBody>
        </p:sp>
        <p:sp>
          <p:nvSpPr>
            <p:cNvPr id="25" name="TextBox 24"/>
            <p:cNvSpPr txBox="1"/>
            <p:nvPr/>
          </p:nvSpPr>
          <p:spPr>
            <a:xfrm>
              <a:off x="4300045" y="4572000"/>
              <a:ext cx="2057400" cy="400110"/>
            </a:xfrm>
            <a:prstGeom prst="rect">
              <a:avLst/>
            </a:prstGeom>
            <a:noFill/>
          </p:spPr>
          <p:txBody>
            <a:bodyPr wrap="square" rtlCol="0">
              <a:spAutoFit/>
            </a:bodyPr>
            <a:lstStyle/>
            <a:p>
              <a:r>
                <a:rPr lang="en-US" sz="2000" dirty="0" smtClean="0"/>
                <a:t>Test Results/Logs</a:t>
              </a:r>
            </a:p>
          </p:txBody>
        </p:sp>
        <p:cxnSp>
          <p:nvCxnSpPr>
            <p:cNvPr id="30" name="Curved Connector 29"/>
            <p:cNvCxnSpPr>
              <a:stCxn id="8" idx="0"/>
            </p:cNvCxnSpPr>
            <p:nvPr/>
          </p:nvCxnSpPr>
          <p:spPr bwMode="auto">
            <a:xfrm flipV="1">
              <a:off x="4113403" y="5331024"/>
              <a:ext cx="2244042" cy="822126"/>
            </a:xfrm>
            <a:prstGeom prst="curvedConnector3">
              <a:avLst>
                <a:gd name="adj1" fmla="val 50000"/>
              </a:avLst>
            </a:prstGeom>
            <a:solidFill>
              <a:schemeClr val="accent1"/>
            </a:solidFill>
            <a:ln w="9525" cap="flat" cmpd="sng" algn="ctr">
              <a:solidFill>
                <a:schemeClr val="tx1"/>
              </a:solidFill>
              <a:prstDash val="dash"/>
              <a:round/>
              <a:headEnd type="none" w="med" len="med"/>
              <a:tailEnd type="arrow"/>
            </a:ln>
            <a:effectLst/>
          </p:spPr>
        </p:cxnSp>
        <p:sp>
          <p:nvSpPr>
            <p:cNvPr id="34" name="Rectangle 33"/>
            <p:cNvSpPr/>
            <p:nvPr/>
          </p:nvSpPr>
          <p:spPr bwMode="auto">
            <a:xfrm>
              <a:off x="2405554" y="4953000"/>
              <a:ext cx="1709246" cy="378024"/>
            </a:xfrm>
            <a:prstGeom prst="rect">
              <a:avLst/>
            </a:prstGeom>
            <a:solidFill>
              <a:schemeClr val="bg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8" charset="0"/>
                </a:rPr>
                <a:t>Test Control</a:t>
              </a:r>
              <a:endParaRPr kumimoji="0" lang="en-US" sz="2000" b="0" i="0" u="none" strike="noStrike" cap="none" normalizeH="0" baseline="0" dirty="0" smtClean="0">
                <a:ln>
                  <a:noFill/>
                </a:ln>
                <a:solidFill>
                  <a:schemeClr val="tx1"/>
                </a:solidFill>
                <a:effectLst/>
                <a:latin typeface="Times" pitchFamily="18" charset="0"/>
              </a:endParaRPr>
            </a:p>
          </p:txBody>
        </p:sp>
      </p:grpSp>
    </p:spTree>
    <p:extLst>
      <p:ext uri="{BB962C8B-B14F-4D97-AF65-F5344CB8AC3E}">
        <p14:creationId xmlns:p14="http://schemas.microsoft.com/office/powerpoint/2010/main" val="3547245893"/>
      </p:ext>
    </p:extLst>
  </p:cSld>
  <p:clrMapOvr>
    <a:masterClrMapping/>
  </p:clrMapOvr>
  <mc:AlternateContent xmlns:mc="http://schemas.openxmlformats.org/markup-compatibility/2006">
    <mc:Choice xmlns:p14="http://schemas.microsoft.com/office/powerpoint/2010/main" Requires="p14">
      <p:transition spd="slow" p14:dur="2000" advTm="112577"/>
    </mc:Choice>
    <mc:Fallback>
      <p:transition xmlns:p14="http://schemas.microsoft.com/office/powerpoint/2010/main" spd="slow" advTm="112577"/>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Test </a:t>
            </a:r>
            <a:r>
              <a:rPr lang="en-US" dirty="0" smtClean="0"/>
              <a:t>Oracle Example</a:t>
            </a:r>
            <a:endParaRPr lang="en-US" dirty="0"/>
          </a:p>
        </p:txBody>
      </p:sp>
      <p:pic>
        <p:nvPicPr>
          <p:cNvPr id="19457" name="Picture 1" descr="C:\Users\akane\Documents\Research\ppt_presentations\dSpace_rack.png"/>
          <p:cNvPicPr>
            <a:picLocks noChangeAspect="1" noChangeArrowheads="1"/>
          </p:cNvPicPr>
          <p:nvPr/>
        </p:nvPicPr>
        <p:blipFill>
          <a:blip r:embed="rId3" cstate="print"/>
          <a:srcRect/>
          <a:stretch>
            <a:fillRect/>
          </a:stretch>
        </p:blipFill>
        <p:spPr bwMode="auto">
          <a:xfrm>
            <a:off x="6838950" y="3429000"/>
            <a:ext cx="2381250" cy="2638425"/>
          </a:xfrm>
          <a:prstGeom prst="rect">
            <a:avLst/>
          </a:prstGeom>
          <a:noFill/>
        </p:spPr>
      </p:pic>
      <p:sp>
        <p:nvSpPr>
          <p:cNvPr id="3" name="Content Placeholder 2"/>
          <p:cNvSpPr>
            <a:spLocks noGrp="1"/>
          </p:cNvSpPr>
          <p:nvPr>
            <p:ph idx="1"/>
          </p:nvPr>
        </p:nvSpPr>
        <p:spPr/>
        <p:txBody>
          <a:bodyPr/>
          <a:lstStyle/>
          <a:p>
            <a:r>
              <a:rPr lang="en-US" sz="2000" dirty="0" smtClean="0"/>
              <a:t>Used a prototype</a:t>
            </a:r>
            <a:r>
              <a:rPr lang="en-US" sz="2000" dirty="0" smtClean="0"/>
              <a:t> monitor as test oracle for hardware-in-the-loop vehicle simulator</a:t>
            </a:r>
          </a:p>
          <a:p>
            <a:endParaRPr lang="en-US" sz="2000" dirty="0" smtClean="0"/>
          </a:p>
          <a:p>
            <a:pPr marL="342900" lvl="1" indent="-342900">
              <a:buFont typeface="Arial"/>
              <a:buChar char="•"/>
            </a:pPr>
            <a:r>
              <a:rPr lang="en-US" sz="2000" dirty="0" smtClean="0"/>
              <a:t>Tested full-speed range adaptive cruise control </a:t>
            </a:r>
            <a:r>
              <a:rPr lang="en-US" sz="2000" dirty="0" smtClean="0"/>
              <a:t>feature</a:t>
            </a:r>
          </a:p>
          <a:p>
            <a:pPr marL="685800" lvl="2" indent="-285750">
              <a:buFont typeface="Lucida Grande"/>
              <a:buChar char="-"/>
            </a:pPr>
            <a:r>
              <a:rPr lang="en-US" sz="1800" dirty="0" smtClean="0"/>
              <a:t>Simple </a:t>
            </a:r>
            <a:r>
              <a:rPr lang="en-US" sz="1800" dirty="0"/>
              <a:t>rules (e.g., don’t accelerate if too close to target)</a:t>
            </a:r>
          </a:p>
          <a:p>
            <a:pPr marL="0" indent="0">
              <a:buNone/>
            </a:pPr>
            <a:endParaRPr lang="en-US" sz="2000" dirty="0" smtClean="0"/>
          </a:p>
          <a:p>
            <a:r>
              <a:rPr lang="en-US" sz="2000" dirty="0" smtClean="0"/>
              <a:t>Performed black-box robustness testing</a:t>
            </a:r>
          </a:p>
          <a:p>
            <a:pPr lvl="1"/>
            <a:r>
              <a:rPr lang="en-US" sz="1800" dirty="0" smtClean="0"/>
              <a:t>Mostly to exercise </a:t>
            </a:r>
            <a:r>
              <a:rPr lang="en-US" sz="1800" dirty="0" smtClean="0"/>
              <a:t>system</a:t>
            </a:r>
          </a:p>
          <a:p>
            <a:pPr marL="0" indent="0">
              <a:buNone/>
            </a:pPr>
            <a:endParaRPr lang="en-US" sz="2000" dirty="0" smtClean="0"/>
          </a:p>
          <a:p>
            <a:r>
              <a:rPr lang="en-US" sz="2000" dirty="0" smtClean="0"/>
              <a:t>Found violations </a:t>
            </a:r>
            <a:r>
              <a:rPr lang="en-US" sz="2000" dirty="0" smtClean="0"/>
              <a:t>of the </a:t>
            </a:r>
            <a:r>
              <a:rPr lang="en-US" sz="2000" dirty="0" smtClean="0"/>
              <a:t>checked rules</a:t>
            </a:r>
            <a:endParaRPr lang="en-US" sz="1800" dirty="0" smtClean="0"/>
          </a:p>
          <a:p>
            <a:pPr lvl="1"/>
            <a:r>
              <a:rPr lang="en-US" sz="1800" dirty="0" smtClean="0"/>
              <a:t>Features not designed to be robust</a:t>
            </a:r>
            <a:endParaRPr lang="en-US" sz="1800" dirty="0" smtClean="0"/>
          </a:p>
          <a:p>
            <a:pPr lvl="1"/>
            <a:r>
              <a:rPr lang="en-US" sz="1800" dirty="0" smtClean="0"/>
              <a:t>Some caused by inaccurate specification (false positives)</a:t>
            </a:r>
          </a:p>
        </p:txBody>
      </p:sp>
      <p:sp>
        <p:nvSpPr>
          <p:cNvPr id="6" name="Slide Number Placeholder 5"/>
          <p:cNvSpPr>
            <a:spLocks noGrp="1"/>
          </p:cNvSpPr>
          <p:nvPr>
            <p:ph type="sldNum" sz="quarter" idx="10"/>
          </p:nvPr>
        </p:nvSpPr>
        <p:spPr/>
        <p:txBody>
          <a:bodyPr/>
          <a:lstStyle/>
          <a:p>
            <a:fld id="{32A1815B-90BB-492F-B5B7-B1B14EB69CB6}" type="slidenum">
              <a:rPr lang="en-US" smtClean="0"/>
              <a:pPr/>
              <a:t>15</a:t>
            </a:fld>
            <a:endParaRPr lang="en-US"/>
          </a:p>
        </p:txBody>
      </p:sp>
    </p:spTree>
    <p:extLst>
      <p:ext uri="{BB962C8B-B14F-4D97-AF65-F5344CB8AC3E}">
        <p14:creationId xmlns:p14="http://schemas.microsoft.com/office/powerpoint/2010/main" val="445288589"/>
      </p:ext>
    </p:extLst>
  </p:cSld>
  <p:clrMapOvr>
    <a:masterClrMapping/>
  </p:clrMapOvr>
  <mc:AlternateContent xmlns:mc="http://schemas.openxmlformats.org/markup-compatibility/2006">
    <mc:Choice xmlns:p14="http://schemas.microsoft.com/office/powerpoint/2010/main" Requires="p14">
      <p:transition spd="slow" p14:dur="2000" advTm="97339"/>
    </mc:Choice>
    <mc:Fallback>
      <p:transition xmlns:p14="http://schemas.microsoft.com/office/powerpoint/2010/main" spd="slow" advTm="97339"/>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sz="2400" dirty="0" smtClean="0"/>
              <a:t>External </a:t>
            </a:r>
            <a:r>
              <a:rPr lang="en-US" sz="2400" dirty="0" err="1" smtClean="0"/>
              <a:t>observability</a:t>
            </a:r>
            <a:r>
              <a:rPr lang="en-US" sz="2400" dirty="0" smtClean="0"/>
              <a:t> </a:t>
            </a:r>
            <a:r>
              <a:rPr lang="en-US" sz="2400" dirty="0" smtClean="0"/>
              <a:t>is workable</a:t>
            </a:r>
          </a:p>
          <a:p>
            <a:pPr lvl="1"/>
            <a:r>
              <a:rPr lang="en-US" sz="2000" dirty="0" smtClean="0"/>
              <a:t>Does limit monitoring</a:t>
            </a:r>
          </a:p>
          <a:p>
            <a:endParaRPr lang="en-US" sz="2400" dirty="0" smtClean="0"/>
          </a:p>
          <a:p>
            <a:r>
              <a:rPr lang="en-US" sz="2400" dirty="0" smtClean="0"/>
              <a:t>Need flexible mapping control</a:t>
            </a:r>
          </a:p>
          <a:p>
            <a:pPr lvl="1"/>
            <a:r>
              <a:rPr lang="en-US" sz="2000" dirty="0" smtClean="0"/>
              <a:t>Message period </a:t>
            </a:r>
            <a:r>
              <a:rPr lang="en-US" sz="2000" dirty="0" smtClean="0"/>
              <a:t>issues</a:t>
            </a:r>
          </a:p>
          <a:p>
            <a:pPr lvl="1"/>
            <a:r>
              <a:rPr lang="en-US" sz="2000" dirty="0" smtClean="0"/>
              <a:t>Discrete value jumps (mode switch/startup)</a:t>
            </a:r>
          </a:p>
          <a:p>
            <a:endParaRPr lang="en-US" sz="2400" dirty="0" smtClean="0"/>
          </a:p>
          <a:p>
            <a:r>
              <a:rPr lang="en-US" sz="2400" dirty="0" smtClean="0"/>
              <a:t>False positives likely with common specifications</a:t>
            </a:r>
          </a:p>
          <a:p>
            <a:pPr lvl="1"/>
            <a:r>
              <a:rPr lang="en-US" sz="2000" dirty="0" smtClean="0"/>
              <a:t>Need very precise specification to avoid this</a:t>
            </a:r>
          </a:p>
          <a:p>
            <a:pPr lvl="1"/>
            <a:r>
              <a:rPr lang="en-US" sz="2000" dirty="0" smtClean="0"/>
              <a:t>Can use monitor to explore and refine specification</a:t>
            </a:r>
            <a:endParaRPr lang="en-US" sz="2000"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16</a:t>
            </a:fld>
            <a:endParaRPr lang="en-US"/>
          </a:p>
        </p:txBody>
      </p:sp>
    </p:spTree>
    <p:extLst>
      <p:ext uri="{BB962C8B-B14F-4D97-AF65-F5344CB8AC3E}">
        <p14:creationId xmlns:p14="http://schemas.microsoft.com/office/powerpoint/2010/main" val="2532779939"/>
      </p:ext>
    </p:extLst>
  </p:cSld>
  <p:clrMapOvr>
    <a:masterClrMapping/>
  </p:clrMapOvr>
  <mc:AlternateContent xmlns:mc="http://schemas.openxmlformats.org/markup-compatibility/2006">
    <mc:Choice xmlns:p14="http://schemas.microsoft.com/office/powerpoint/2010/main" Requires="p14">
      <p:transition spd="slow" p14:dur="2000" advTm="124370"/>
    </mc:Choice>
    <mc:Fallback>
      <p:transition xmlns:p14="http://schemas.microsoft.com/office/powerpoint/2010/main" spd="slow" advTm="12437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Architecture Overview</a:t>
            </a:r>
          </a:p>
        </p:txBody>
      </p:sp>
      <p:sp>
        <p:nvSpPr>
          <p:cNvPr id="13316" name="Rectangle 2"/>
          <p:cNvSpPr>
            <a:spLocks noChangeArrowheads="1"/>
          </p:cNvSpPr>
          <p:nvPr/>
        </p:nvSpPr>
        <p:spPr bwMode="auto">
          <a:xfrm>
            <a:off x="3673139" y="2819400"/>
            <a:ext cx="4267200" cy="2209800"/>
          </a:xfrm>
          <a:prstGeom prst="rect">
            <a:avLst/>
          </a:prstGeom>
          <a:noFill/>
          <a:ln w="9525">
            <a:solidFill>
              <a:schemeClr val="tx1"/>
            </a:solidFill>
            <a:round/>
            <a:headEnd/>
            <a:tailEnd/>
          </a:ln>
        </p:spPr>
        <p:txBody>
          <a:bodyPr/>
          <a:lstStyle/>
          <a:p>
            <a:pPr>
              <a:buClr>
                <a:srgbClr val="000000"/>
              </a:buClr>
              <a:buSzPct val="100000"/>
              <a:buFont typeface="Times New Roman" pitchFamily="18" charset="0"/>
              <a:buNone/>
            </a:pPr>
            <a:endParaRPr lang="en-US">
              <a:cs typeface="Arial" charset="0"/>
            </a:endParaRPr>
          </a:p>
        </p:txBody>
      </p:sp>
      <p:cxnSp>
        <p:nvCxnSpPr>
          <p:cNvPr id="13318" name="Straight Connector 7"/>
          <p:cNvCxnSpPr>
            <a:cxnSpLocks noChangeShapeType="1"/>
          </p:cNvCxnSpPr>
          <p:nvPr/>
        </p:nvCxnSpPr>
        <p:spPr bwMode="auto">
          <a:xfrm>
            <a:off x="5120939" y="2819400"/>
            <a:ext cx="0" cy="2209800"/>
          </a:xfrm>
          <a:prstGeom prst="line">
            <a:avLst/>
          </a:prstGeom>
          <a:noFill/>
          <a:ln w="9525">
            <a:solidFill>
              <a:schemeClr val="tx1"/>
            </a:solidFill>
            <a:prstDash val="dash"/>
            <a:round/>
            <a:headEnd/>
            <a:tailEnd/>
          </a:ln>
        </p:spPr>
      </p:cxnSp>
      <p:sp>
        <p:nvSpPr>
          <p:cNvPr id="7" name="Flowchart: Internal Storage 6"/>
          <p:cNvSpPr/>
          <p:nvPr/>
        </p:nvSpPr>
        <p:spPr bwMode="auto">
          <a:xfrm>
            <a:off x="5349539" y="3124200"/>
            <a:ext cx="609600" cy="533400"/>
          </a:xfrm>
          <a:prstGeom prst="flowChartInternalStorag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200" b="0" i="0" u="none" strike="noStrike" cap="none" normalizeH="0" baseline="0" dirty="0" smtClean="0">
                <a:ln>
                  <a:noFill/>
                </a:ln>
                <a:solidFill>
                  <a:schemeClr val="tx1"/>
                </a:solidFill>
                <a:effectLst/>
                <a:latin typeface="Times New Roman" pitchFamily="16" charset="0"/>
                <a:cs typeface="Arial" charset="0"/>
              </a:rPr>
              <a:t>Trace</a:t>
            </a:r>
          </a:p>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200" b="0" i="0" u="none" strike="noStrike" cap="none" normalizeH="0" baseline="0" dirty="0" smtClean="0">
              <a:ln>
                <a:noFill/>
              </a:ln>
              <a:solidFill>
                <a:schemeClr val="tx1"/>
              </a:solidFill>
              <a:effectLst/>
              <a:latin typeface="Times New Roman" pitchFamily="16" charset="0"/>
              <a:cs typeface="Arial" charset="0"/>
            </a:endParaRPr>
          </a:p>
        </p:txBody>
      </p:sp>
      <p:sp>
        <p:nvSpPr>
          <p:cNvPr id="8" name="Vertical Scroll 7"/>
          <p:cNvSpPr/>
          <p:nvPr/>
        </p:nvSpPr>
        <p:spPr bwMode="auto">
          <a:xfrm>
            <a:off x="6568739" y="2133600"/>
            <a:ext cx="685800" cy="609600"/>
          </a:xfrm>
          <a:prstGeom prst="verticalScroll">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400" b="0" i="0" u="none" strike="noStrike" cap="none" normalizeH="0" baseline="0" dirty="0" smtClean="0">
                <a:ln>
                  <a:noFill/>
                </a:ln>
                <a:solidFill>
                  <a:schemeClr val="tx1"/>
                </a:solidFill>
                <a:effectLst/>
                <a:latin typeface="Times New Roman" pitchFamily="16" charset="0"/>
                <a:cs typeface="Arial" charset="0"/>
              </a:rPr>
              <a:t>Spec</a:t>
            </a:r>
          </a:p>
        </p:txBody>
      </p:sp>
      <p:grpSp>
        <p:nvGrpSpPr>
          <p:cNvPr id="43" name="Group 42"/>
          <p:cNvGrpSpPr/>
          <p:nvPr/>
        </p:nvGrpSpPr>
        <p:grpSpPr>
          <a:xfrm>
            <a:off x="4358939" y="3048000"/>
            <a:ext cx="466794" cy="836676"/>
            <a:chOff x="4358939" y="3048000"/>
            <a:chExt cx="466794" cy="836676"/>
          </a:xfrm>
        </p:grpSpPr>
        <p:sp>
          <p:nvSpPr>
            <p:cNvPr id="12" name="Trapezoid 11"/>
            <p:cNvSpPr/>
            <p:nvPr/>
          </p:nvSpPr>
          <p:spPr bwMode="auto">
            <a:xfrm rot="5400000">
              <a:off x="4168439" y="3238500"/>
              <a:ext cx="836676" cy="455676"/>
            </a:xfrm>
            <a:prstGeom prst="trapezoid">
              <a:avLst>
                <a:gd name="adj" fmla="val 34648"/>
              </a:avLst>
            </a:prstGeom>
            <a:ln w="15875">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dirty="0" smtClean="0">
                <a:ln>
                  <a:noFill/>
                </a:ln>
                <a:solidFill>
                  <a:schemeClr val="bg1"/>
                </a:solidFill>
                <a:effectLst/>
                <a:latin typeface="Times New Roman" pitchFamily="16" charset="0"/>
                <a:cs typeface="Arial" charset="0"/>
              </a:endParaRPr>
            </a:p>
          </p:txBody>
        </p:sp>
        <p:sp>
          <p:nvSpPr>
            <p:cNvPr id="13" name="TextBox 12"/>
            <p:cNvSpPr txBox="1"/>
            <p:nvPr/>
          </p:nvSpPr>
          <p:spPr>
            <a:xfrm>
              <a:off x="4358939" y="3200400"/>
              <a:ext cx="466794" cy="461665"/>
            </a:xfrm>
            <a:prstGeom prst="rect">
              <a:avLst/>
            </a:prstGeom>
            <a:noFill/>
          </p:spPr>
          <p:txBody>
            <a:bodyPr wrap="none" rtlCol="0">
              <a:spAutoFit/>
            </a:bodyPr>
            <a:lstStyle/>
            <a:p>
              <a:pPr algn="ctr"/>
              <a:r>
                <a:rPr lang="en-US" sz="1200" dirty="0" smtClean="0">
                  <a:solidFill>
                    <a:schemeClr val="tx1"/>
                  </a:solidFill>
                </a:rPr>
                <a:t>SF</a:t>
              </a:r>
            </a:p>
            <a:p>
              <a:pPr algn="ctr"/>
              <a:r>
                <a:rPr lang="en-US" sz="1200" dirty="0" smtClean="0">
                  <a:solidFill>
                    <a:schemeClr val="tx1"/>
                  </a:solidFill>
                </a:rPr>
                <a:t>Map</a:t>
              </a:r>
            </a:p>
          </p:txBody>
        </p:sp>
      </p:grpSp>
      <p:cxnSp>
        <p:nvCxnSpPr>
          <p:cNvPr id="16" name="Straight Arrow Connector 15"/>
          <p:cNvCxnSpPr>
            <a:stCxn id="13" idx="3"/>
          </p:cNvCxnSpPr>
          <p:nvPr/>
        </p:nvCxnSpPr>
        <p:spPr bwMode="auto">
          <a:xfrm flipV="1">
            <a:off x="4825733" y="3429001"/>
            <a:ext cx="508267" cy="2232"/>
          </a:xfrm>
          <a:prstGeom prst="straightConnector1">
            <a:avLst/>
          </a:prstGeom>
          <a:solidFill>
            <a:srgbClr val="00B8FF"/>
          </a:solidFill>
          <a:ln w="22225" cap="flat" cmpd="sng" algn="ctr">
            <a:solidFill>
              <a:schemeClr val="tx1"/>
            </a:solidFill>
            <a:prstDash val="solid"/>
            <a:round/>
            <a:headEnd type="none" w="med" len="med"/>
            <a:tailEnd type="triangle"/>
          </a:ln>
          <a:effectLst/>
        </p:spPr>
      </p:cxnSp>
      <p:sp>
        <p:nvSpPr>
          <p:cNvPr id="23" name="Rectangle 22"/>
          <p:cNvSpPr/>
          <p:nvPr/>
        </p:nvSpPr>
        <p:spPr bwMode="auto">
          <a:xfrm>
            <a:off x="6340139" y="3886200"/>
            <a:ext cx="1066800" cy="685800"/>
          </a:xfrm>
          <a:prstGeom prst="rect">
            <a:avLst/>
          </a:prstGeom>
          <a:ln w="19050" cap="rnd" cmpd="sng">
            <a:headEnd type="none" w="med" len="med"/>
            <a:tailEnd type="none" w="med" len="med"/>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600" b="0" i="0" u="none" strike="noStrike" cap="none" normalizeH="0" baseline="0" dirty="0" smtClean="0">
                <a:ln>
                  <a:noFill/>
                </a:ln>
                <a:solidFill>
                  <a:schemeClr val="tx1"/>
                </a:solidFill>
                <a:effectLst/>
                <a:latin typeface="Times New Roman" pitchFamily="16" charset="0"/>
                <a:cs typeface="Arial" charset="0"/>
              </a:rPr>
              <a:t>Monitor</a:t>
            </a:r>
          </a:p>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lang="en-US" sz="1600" dirty="0" smtClean="0">
                <a:solidFill>
                  <a:schemeClr val="tx1"/>
                </a:solidFill>
                <a:latin typeface="Times New Roman" pitchFamily="16" charset="0"/>
                <a:cs typeface="Arial" charset="0"/>
              </a:rPr>
              <a:t>Algorithm</a:t>
            </a:r>
            <a:endParaRPr kumimoji="0" lang="en-US" sz="1600" b="0" i="0" u="none" strike="noStrike" cap="none" normalizeH="0" baseline="0" dirty="0" smtClean="0">
              <a:ln>
                <a:noFill/>
              </a:ln>
              <a:solidFill>
                <a:schemeClr val="tx1"/>
              </a:solidFill>
              <a:effectLst/>
              <a:latin typeface="Times New Roman" pitchFamily="16" charset="0"/>
              <a:cs typeface="Arial" charset="0"/>
            </a:endParaRPr>
          </a:p>
        </p:txBody>
      </p:sp>
      <p:sp>
        <p:nvSpPr>
          <p:cNvPr id="26" name="Rectangle 25"/>
          <p:cNvSpPr/>
          <p:nvPr/>
        </p:nvSpPr>
        <p:spPr bwMode="auto">
          <a:xfrm>
            <a:off x="3886200" y="4267200"/>
            <a:ext cx="914400" cy="533400"/>
          </a:xfrm>
          <a:prstGeom prst="rect">
            <a:avLst/>
          </a:prstGeom>
          <a:ln w="19050">
            <a:headEnd type="none" w="med" len="med"/>
            <a:tailEnd type="none" w="med" len="med"/>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1400" b="0" i="0" u="none" strike="noStrike" cap="none" normalizeH="0" baseline="0" dirty="0" smtClean="0">
                <a:ln>
                  <a:noFill/>
                </a:ln>
                <a:solidFill>
                  <a:schemeClr val="tx1"/>
                </a:solidFill>
                <a:effectLst/>
                <a:latin typeface="Times New Roman" pitchFamily="16" charset="0"/>
                <a:cs typeface="Arial" charset="0"/>
              </a:rPr>
              <a:t>Action</a:t>
            </a:r>
          </a:p>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lang="en-US" sz="1400" dirty="0" smtClean="0">
                <a:solidFill>
                  <a:schemeClr val="tx1"/>
                </a:solidFill>
                <a:latin typeface="Times New Roman" pitchFamily="16" charset="0"/>
                <a:cs typeface="Arial" charset="0"/>
              </a:rPr>
              <a:t>Controller</a:t>
            </a:r>
            <a:r>
              <a:rPr kumimoji="0" lang="en-US" sz="1400" b="0" i="0" u="none" strike="noStrike" cap="none" normalizeH="0" baseline="0" dirty="0" smtClean="0">
                <a:ln>
                  <a:noFill/>
                </a:ln>
                <a:solidFill>
                  <a:schemeClr val="tx1"/>
                </a:solidFill>
                <a:effectLst/>
                <a:latin typeface="Times New Roman" pitchFamily="16" charset="0"/>
                <a:cs typeface="Arial" charset="0"/>
              </a:rPr>
              <a:t> </a:t>
            </a:r>
          </a:p>
        </p:txBody>
      </p:sp>
      <p:cxnSp>
        <p:nvCxnSpPr>
          <p:cNvPr id="59" name="Straight Arrow Connector 58"/>
          <p:cNvCxnSpPr/>
          <p:nvPr/>
        </p:nvCxnSpPr>
        <p:spPr bwMode="auto">
          <a:xfrm>
            <a:off x="6949739" y="2743200"/>
            <a:ext cx="0" cy="1143000"/>
          </a:xfrm>
          <a:prstGeom prst="straightConnector1">
            <a:avLst/>
          </a:prstGeom>
          <a:solidFill>
            <a:srgbClr val="00B8FF"/>
          </a:solidFill>
          <a:ln w="12700" cap="flat" cmpd="sng" algn="ctr">
            <a:solidFill>
              <a:schemeClr val="tx1"/>
            </a:solidFill>
            <a:prstDash val="solid"/>
            <a:round/>
            <a:headEnd type="none" w="med" len="med"/>
            <a:tailEnd type="triangle"/>
          </a:ln>
          <a:effectLst/>
        </p:spPr>
      </p:cxnSp>
      <p:sp>
        <p:nvSpPr>
          <p:cNvPr id="69" name="Freeform 68"/>
          <p:cNvSpPr/>
          <p:nvPr/>
        </p:nvSpPr>
        <p:spPr bwMode="auto">
          <a:xfrm>
            <a:off x="4816139" y="4267200"/>
            <a:ext cx="1524000" cy="353158"/>
          </a:xfrm>
          <a:custGeom>
            <a:avLst/>
            <a:gdLst>
              <a:gd name="connsiteX0" fmla="*/ 1459523 w 1459523"/>
              <a:gd name="connsiteY0" fmla="*/ 0 h 353158"/>
              <a:gd name="connsiteX1" fmla="*/ 1397977 w 1459523"/>
              <a:gd name="connsiteY1" fmla="*/ 52754 h 353158"/>
              <a:gd name="connsiteX2" fmla="*/ 1204546 w 1459523"/>
              <a:gd name="connsiteY2" fmla="*/ 307731 h 353158"/>
              <a:gd name="connsiteX3" fmla="*/ 0 w 1459523"/>
              <a:gd name="connsiteY3" fmla="*/ 325316 h 353158"/>
            </a:gdLst>
            <a:ahLst/>
            <a:cxnLst>
              <a:cxn ang="0">
                <a:pos x="connsiteX0" y="connsiteY0"/>
              </a:cxn>
              <a:cxn ang="0">
                <a:pos x="connsiteX1" y="connsiteY1"/>
              </a:cxn>
              <a:cxn ang="0">
                <a:pos x="connsiteX2" y="connsiteY2"/>
              </a:cxn>
              <a:cxn ang="0">
                <a:pos x="connsiteX3" y="connsiteY3"/>
              </a:cxn>
            </a:cxnLst>
            <a:rect l="l" t="t" r="r" b="b"/>
            <a:pathLst>
              <a:path w="1459523" h="353158">
                <a:moveTo>
                  <a:pt x="1459523" y="0"/>
                </a:moveTo>
                <a:cubicBezTo>
                  <a:pt x="1449998" y="733"/>
                  <a:pt x="1440473" y="1466"/>
                  <a:pt x="1397977" y="52754"/>
                </a:cubicBezTo>
                <a:cubicBezTo>
                  <a:pt x="1355481" y="104042"/>
                  <a:pt x="1437542" y="262304"/>
                  <a:pt x="1204546" y="307731"/>
                </a:cubicBezTo>
                <a:cubicBezTo>
                  <a:pt x="971550" y="353158"/>
                  <a:pt x="485775" y="339237"/>
                  <a:pt x="0" y="325316"/>
                </a:cubicBezTo>
              </a:path>
            </a:pathLst>
          </a:custGeom>
          <a:no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2400" b="0" i="0" u="none" strike="noStrike" cap="none" normalizeH="0" baseline="0" smtClean="0">
              <a:ln>
                <a:noFill/>
              </a:ln>
              <a:solidFill>
                <a:schemeClr val="bg1"/>
              </a:solidFill>
              <a:effectLst/>
              <a:latin typeface="Times New Roman" pitchFamily="16" charset="0"/>
              <a:cs typeface="Arial" charset="0"/>
            </a:endParaRPr>
          </a:p>
        </p:txBody>
      </p:sp>
      <p:cxnSp>
        <p:nvCxnSpPr>
          <p:cNvPr id="71" name="Straight Arrow Connector 70"/>
          <p:cNvCxnSpPr/>
          <p:nvPr/>
        </p:nvCxnSpPr>
        <p:spPr bwMode="auto">
          <a:xfrm flipH="1">
            <a:off x="2987339" y="4572000"/>
            <a:ext cx="914400" cy="0"/>
          </a:xfrm>
          <a:prstGeom prst="straightConnector1">
            <a:avLst/>
          </a:prstGeom>
          <a:solidFill>
            <a:srgbClr val="00B8FF"/>
          </a:solidFill>
          <a:ln w="19050" cap="flat" cmpd="sng" algn="ctr">
            <a:solidFill>
              <a:srgbClr val="FF0000"/>
            </a:solidFill>
            <a:prstDash val="solid"/>
            <a:round/>
            <a:headEnd type="none" w="med" len="med"/>
            <a:tailEnd type="arrow"/>
          </a:ln>
          <a:effectLst/>
        </p:spPr>
      </p:cxnSp>
      <p:sp>
        <p:nvSpPr>
          <p:cNvPr id="72" name="TextBox 71"/>
          <p:cNvSpPr txBox="1"/>
          <p:nvPr/>
        </p:nvSpPr>
        <p:spPr>
          <a:xfrm>
            <a:off x="7330739" y="2819400"/>
            <a:ext cx="607859" cy="430887"/>
          </a:xfrm>
          <a:prstGeom prst="rect">
            <a:avLst/>
          </a:prstGeom>
          <a:noFill/>
        </p:spPr>
        <p:txBody>
          <a:bodyPr wrap="none" rtlCol="0">
            <a:spAutoFit/>
          </a:bodyPr>
          <a:lstStyle/>
          <a:p>
            <a:pPr algn="r"/>
            <a:r>
              <a:rPr lang="en-US" sz="1100" i="1" dirty="0" smtClean="0">
                <a:solidFill>
                  <a:schemeClr val="tx1"/>
                </a:solidFill>
              </a:rPr>
              <a:t>Formal</a:t>
            </a:r>
          </a:p>
          <a:p>
            <a:pPr algn="r"/>
            <a:r>
              <a:rPr lang="en-US" sz="1100" i="1" dirty="0" smtClean="0">
                <a:solidFill>
                  <a:schemeClr val="tx1"/>
                </a:solidFill>
              </a:rPr>
              <a:t>Side</a:t>
            </a:r>
            <a:endParaRPr lang="en-US" sz="1100" i="1" dirty="0">
              <a:solidFill>
                <a:schemeClr val="tx1"/>
              </a:solidFill>
            </a:endParaRPr>
          </a:p>
        </p:txBody>
      </p:sp>
      <p:sp>
        <p:nvSpPr>
          <p:cNvPr id="73" name="TextBox 72"/>
          <p:cNvSpPr txBox="1"/>
          <p:nvPr/>
        </p:nvSpPr>
        <p:spPr>
          <a:xfrm>
            <a:off x="3673139" y="2819400"/>
            <a:ext cx="676788" cy="430887"/>
          </a:xfrm>
          <a:prstGeom prst="rect">
            <a:avLst/>
          </a:prstGeom>
          <a:noFill/>
        </p:spPr>
        <p:txBody>
          <a:bodyPr wrap="none" rtlCol="0">
            <a:spAutoFit/>
          </a:bodyPr>
          <a:lstStyle/>
          <a:p>
            <a:r>
              <a:rPr lang="en-US" sz="1050" i="1" dirty="0" smtClean="0">
                <a:solidFill>
                  <a:schemeClr val="tx1"/>
                </a:solidFill>
              </a:rPr>
              <a:t>Informal</a:t>
            </a:r>
          </a:p>
          <a:p>
            <a:r>
              <a:rPr lang="en-US" sz="1050" i="1" dirty="0" smtClean="0">
                <a:solidFill>
                  <a:schemeClr val="tx1"/>
                </a:solidFill>
              </a:rPr>
              <a:t>Side</a:t>
            </a:r>
            <a:endParaRPr lang="en-US" sz="1050" i="1" dirty="0">
              <a:solidFill>
                <a:schemeClr val="tx1"/>
              </a:solidFill>
            </a:endParaRPr>
          </a:p>
        </p:txBody>
      </p:sp>
      <p:sp>
        <p:nvSpPr>
          <p:cNvPr id="74" name="TextBox 73"/>
          <p:cNvSpPr txBox="1"/>
          <p:nvPr/>
        </p:nvSpPr>
        <p:spPr>
          <a:xfrm>
            <a:off x="7178339" y="5026223"/>
            <a:ext cx="822661" cy="307777"/>
          </a:xfrm>
          <a:prstGeom prst="rect">
            <a:avLst/>
          </a:prstGeom>
          <a:noFill/>
        </p:spPr>
        <p:txBody>
          <a:bodyPr wrap="none" rtlCol="0">
            <a:spAutoFit/>
          </a:bodyPr>
          <a:lstStyle/>
          <a:p>
            <a:r>
              <a:rPr lang="en-US" sz="1400" b="1" dirty="0" smtClean="0">
                <a:solidFill>
                  <a:schemeClr val="tx1"/>
                </a:solidFill>
              </a:rPr>
              <a:t>Monitor</a:t>
            </a:r>
            <a:endParaRPr lang="en-US" sz="1400" b="1" dirty="0">
              <a:solidFill>
                <a:schemeClr val="tx1"/>
              </a:solidFill>
            </a:endParaRPr>
          </a:p>
        </p:txBody>
      </p:sp>
      <p:sp>
        <p:nvSpPr>
          <p:cNvPr id="2" name="Rectangle 1"/>
          <p:cNvSpPr/>
          <p:nvPr/>
        </p:nvSpPr>
        <p:spPr>
          <a:xfrm>
            <a:off x="6416339" y="3200400"/>
            <a:ext cx="363668" cy="338554"/>
          </a:xfrm>
          <a:prstGeom prst="rect">
            <a:avLst/>
          </a:prstGeom>
        </p:spPr>
        <p:txBody>
          <a:bodyPr wrap="none">
            <a:spAutoFit/>
          </a:bodyPr>
          <a:lstStyle/>
          <a:p>
            <a:r>
              <a:rPr lang="en-US" sz="1600" dirty="0" err="1" smtClean="0">
                <a:solidFill>
                  <a:srgbClr val="000000"/>
                </a:solidFill>
                <a:latin typeface="Lucida Grande"/>
                <a:ea typeface="Lucida Grande"/>
                <a:cs typeface="Lucida Grande"/>
              </a:rPr>
              <a:t>σ</a:t>
            </a:r>
            <a:r>
              <a:rPr lang="en-US" sz="1600" baseline="-25000" dirty="0" err="1" smtClean="0">
                <a:solidFill>
                  <a:srgbClr val="000000"/>
                </a:solidFill>
                <a:latin typeface="Lucida Grande"/>
                <a:ea typeface="Lucida Grande"/>
                <a:cs typeface="Lucida Grande"/>
              </a:rPr>
              <a:t>i</a:t>
            </a:r>
            <a:endParaRPr lang="en-US" sz="1600" baseline="-25000" dirty="0">
              <a:solidFill>
                <a:srgbClr val="000000"/>
              </a:solidFill>
            </a:endParaRPr>
          </a:p>
        </p:txBody>
      </p:sp>
      <p:sp>
        <p:nvSpPr>
          <p:cNvPr id="3" name="Rectangle 2"/>
          <p:cNvSpPr/>
          <p:nvPr/>
        </p:nvSpPr>
        <p:spPr>
          <a:xfrm>
            <a:off x="6883373" y="3242846"/>
            <a:ext cx="352180" cy="338554"/>
          </a:xfrm>
          <a:prstGeom prst="rect">
            <a:avLst/>
          </a:prstGeom>
        </p:spPr>
        <p:txBody>
          <a:bodyPr wrap="none">
            <a:spAutoFit/>
          </a:bodyPr>
          <a:lstStyle/>
          <a:p>
            <a:r>
              <a:rPr lang="en-US" sz="1600" dirty="0" err="1">
                <a:solidFill>
                  <a:srgbClr val="000000"/>
                </a:solidFill>
                <a:latin typeface="Lucida Grande"/>
                <a:ea typeface="Lucida Grande"/>
                <a:cs typeface="Lucida Grande"/>
              </a:rPr>
              <a:t>φ</a:t>
            </a:r>
            <a:endParaRPr lang="en-US" sz="1600" dirty="0">
              <a:solidFill>
                <a:srgbClr val="000000"/>
              </a:solidFill>
            </a:endParaRPr>
          </a:p>
        </p:txBody>
      </p:sp>
      <p:cxnSp>
        <p:nvCxnSpPr>
          <p:cNvPr id="5" name="Curved Connector 4"/>
          <p:cNvCxnSpPr>
            <a:stCxn id="7" idx="3"/>
          </p:cNvCxnSpPr>
          <p:nvPr/>
        </p:nvCxnSpPr>
        <p:spPr bwMode="auto">
          <a:xfrm>
            <a:off x="5959139" y="3390900"/>
            <a:ext cx="838200" cy="495300"/>
          </a:xfrm>
          <a:prstGeom prst="curvedConnector3">
            <a:avLst>
              <a:gd name="adj1" fmla="val 99621"/>
            </a:avLst>
          </a:prstGeom>
          <a:solidFill>
            <a:srgbClr val="00B8FF"/>
          </a:solidFill>
          <a:ln w="12700" cap="flat" cmpd="sng" algn="ctr">
            <a:solidFill>
              <a:schemeClr val="tx1"/>
            </a:solidFill>
            <a:prstDash val="solid"/>
            <a:round/>
            <a:headEnd type="none" w="med" len="med"/>
            <a:tailEnd type="triangle"/>
          </a:ln>
          <a:effectLst/>
        </p:spPr>
      </p:cxnSp>
      <p:sp>
        <p:nvSpPr>
          <p:cNvPr id="22" name="Cloud 21"/>
          <p:cNvSpPr/>
          <p:nvPr/>
        </p:nvSpPr>
        <p:spPr bwMode="auto">
          <a:xfrm>
            <a:off x="685800" y="2438400"/>
            <a:ext cx="1981200" cy="1371600"/>
          </a:xfrm>
          <a:prstGeom prst="cloud">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kumimoji="0" lang="en-US" sz="2400" b="0" i="0" u="none" strike="noStrike" cap="none" normalizeH="0" baseline="0" dirty="0" smtClean="0">
                <a:ln>
                  <a:noFill/>
                </a:ln>
                <a:solidFill>
                  <a:srgbClr val="000000"/>
                </a:solidFill>
                <a:effectLst/>
                <a:latin typeface="Times New Roman" pitchFamily="16" charset="0"/>
                <a:cs typeface="Arial" charset="0"/>
              </a:rPr>
              <a:t>Target System</a:t>
            </a:r>
          </a:p>
        </p:txBody>
      </p:sp>
      <p:cxnSp>
        <p:nvCxnSpPr>
          <p:cNvPr id="25" name="Elbow Connector 24"/>
          <p:cNvCxnSpPr>
            <a:stCxn id="22" idx="0"/>
            <a:endCxn id="12" idx="2"/>
          </p:cNvCxnSpPr>
          <p:nvPr/>
        </p:nvCxnSpPr>
        <p:spPr bwMode="auto">
          <a:xfrm>
            <a:off x="2665349" y="3124200"/>
            <a:ext cx="1693590" cy="342138"/>
          </a:xfrm>
          <a:prstGeom prst="bentConnector3">
            <a:avLst/>
          </a:prstGeom>
          <a:solidFill>
            <a:srgbClr val="00B8FF"/>
          </a:solidFill>
          <a:ln w="25400" cap="flat" cmpd="sng" algn="ctr">
            <a:solidFill>
              <a:schemeClr val="tx1"/>
            </a:solidFill>
            <a:prstDash val="solid"/>
            <a:round/>
            <a:headEnd type="none" w="med" len="med"/>
            <a:tailEnd type="triangle" w="med" len="med"/>
          </a:ln>
          <a:effectLst/>
        </p:spPr>
      </p:cxnSp>
      <p:sp>
        <p:nvSpPr>
          <p:cNvPr id="28" name="TextBox 27"/>
          <p:cNvSpPr txBox="1"/>
          <p:nvPr/>
        </p:nvSpPr>
        <p:spPr>
          <a:xfrm>
            <a:off x="2667000" y="2819400"/>
            <a:ext cx="1037639" cy="307777"/>
          </a:xfrm>
          <a:prstGeom prst="rect">
            <a:avLst/>
          </a:prstGeom>
          <a:noFill/>
        </p:spPr>
        <p:txBody>
          <a:bodyPr wrap="none" rtlCol="0">
            <a:spAutoFit/>
          </a:bodyPr>
          <a:lstStyle/>
          <a:p>
            <a:r>
              <a:rPr lang="en-US" sz="1400" dirty="0" smtClean="0">
                <a:solidFill>
                  <a:srgbClr val="000000"/>
                </a:solidFill>
              </a:rPr>
              <a:t>System Bus</a:t>
            </a:r>
            <a:endParaRPr lang="en-US" sz="1400" dirty="0">
              <a:solidFill>
                <a:srgbClr val="000000"/>
              </a:solidFill>
            </a:endParaRPr>
          </a:p>
        </p:txBody>
      </p:sp>
      <p:sp>
        <p:nvSpPr>
          <p:cNvPr id="42" name="Rectangle 41"/>
          <p:cNvSpPr/>
          <p:nvPr/>
        </p:nvSpPr>
        <p:spPr bwMode="auto">
          <a:xfrm>
            <a:off x="1828800" y="4191000"/>
            <a:ext cx="1143000" cy="762000"/>
          </a:xfrm>
          <a:prstGeom prst="rect">
            <a:avLst/>
          </a:prstGeom>
          <a:ln w="19050">
            <a:prstDash val="solid"/>
            <a:headEnd type="none" w="med" len="med"/>
            <a:tailEnd type="none" w="med" len="med"/>
          </a:ln>
          <a:scene3d>
            <a:camera prst="orthographicFront"/>
            <a:lightRig rig="threePt" dir="t"/>
          </a:scene3d>
          <a:sp3d>
            <a:bevelT/>
          </a:sp3d>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r>
              <a:rPr lang="en-US" sz="1400" dirty="0" smtClean="0">
                <a:solidFill>
                  <a:schemeClr val="tx1"/>
                </a:solidFill>
                <a:latin typeface="Times New Roman" pitchFamily="16" charset="0"/>
                <a:cs typeface="Arial" charset="0"/>
              </a:rPr>
              <a:t>Warning/Log/Steering</a:t>
            </a:r>
            <a:endParaRPr kumimoji="0" lang="en-US" sz="1400" b="0" i="0" u="none" strike="noStrike" cap="none" normalizeH="0" baseline="0" dirty="0" smtClean="0">
              <a:ln>
                <a:noFill/>
              </a:ln>
              <a:solidFill>
                <a:schemeClr val="tx1"/>
              </a:solidFill>
              <a:effectLst/>
              <a:latin typeface="Times New Roman" pitchFamily="16" charset="0"/>
              <a:cs typeface="Arial" charset="0"/>
            </a:endParaRPr>
          </a:p>
        </p:txBody>
      </p:sp>
      <p:cxnSp>
        <p:nvCxnSpPr>
          <p:cNvPr id="32" name="Curved Connector 31"/>
          <p:cNvCxnSpPr>
            <a:stCxn id="42" idx="1"/>
          </p:cNvCxnSpPr>
          <p:nvPr/>
        </p:nvCxnSpPr>
        <p:spPr bwMode="auto">
          <a:xfrm rot="10800000">
            <a:off x="1295400" y="3733800"/>
            <a:ext cx="533400" cy="838200"/>
          </a:xfrm>
          <a:prstGeom prst="curvedConnector2">
            <a:avLst/>
          </a:prstGeom>
          <a:solidFill>
            <a:srgbClr val="00B8FF"/>
          </a:solidFill>
          <a:ln w="12700" cap="flat" cmpd="sng" algn="ctr">
            <a:solidFill>
              <a:schemeClr val="accent2">
                <a:lumMod val="60000"/>
                <a:lumOff val="40000"/>
              </a:schemeClr>
            </a:solidFill>
            <a:prstDash val="sysDot"/>
            <a:round/>
            <a:headEnd type="none" w="med" len="med"/>
            <a:tailEnd type="arrow"/>
          </a:ln>
          <a:effectLst/>
        </p:spPr>
      </p:cxnSp>
      <p:pic>
        <p:nvPicPr>
          <p:cNvPr id="29" name="Picture 2" descr="C:\Users\akane\AppData\Local\Microsoft\Windows\Temporary Internet Files\Content.IE5\5BC1ZOBX\MC900388726[1].wmf"/>
          <p:cNvPicPr>
            <a:picLocks noChangeAspect="1" noChangeArrowheads="1"/>
          </p:cNvPicPr>
          <p:nvPr/>
        </p:nvPicPr>
        <p:blipFill>
          <a:blip r:embed="rId3" cstate="print"/>
          <a:srcRect/>
          <a:stretch>
            <a:fillRect/>
          </a:stretch>
        </p:blipFill>
        <p:spPr bwMode="auto">
          <a:xfrm>
            <a:off x="762000" y="2133600"/>
            <a:ext cx="1812341" cy="556870"/>
          </a:xfrm>
          <a:prstGeom prst="rect">
            <a:avLst/>
          </a:prstGeom>
          <a:noFill/>
        </p:spPr>
      </p:pic>
      <p:sp>
        <p:nvSpPr>
          <p:cNvPr id="30" name="Rectangle 29"/>
          <p:cNvSpPr/>
          <p:nvPr/>
        </p:nvSpPr>
        <p:spPr>
          <a:xfrm>
            <a:off x="5120939" y="4315520"/>
            <a:ext cx="1000402" cy="256480"/>
          </a:xfrm>
          <a:prstGeom prst="rect">
            <a:avLst/>
          </a:prstGeom>
        </p:spPr>
        <p:txBody>
          <a:bodyPr wrap="none">
            <a:spAutoFit/>
          </a:bodyPr>
          <a:lstStyle/>
          <a:p>
            <a:r>
              <a:rPr lang="en-US" sz="1600" baseline="-25000" dirty="0" smtClean="0">
                <a:solidFill>
                  <a:srgbClr val="000000"/>
                </a:solidFill>
              </a:rPr>
              <a:t>Satisfy/Violate</a:t>
            </a:r>
            <a:endParaRPr lang="en-US" sz="1600" baseline="-25000" dirty="0">
              <a:solidFill>
                <a:srgbClr val="000000"/>
              </a:solidFill>
            </a:endParaRPr>
          </a:p>
        </p:txBody>
      </p:sp>
      <p:sp>
        <p:nvSpPr>
          <p:cNvPr id="31" name="Slide Number Placeholder 30"/>
          <p:cNvSpPr>
            <a:spLocks noGrp="1"/>
          </p:cNvSpPr>
          <p:nvPr>
            <p:ph type="sldNum" sz="quarter" idx="10"/>
          </p:nvPr>
        </p:nvSpPr>
        <p:spPr/>
        <p:txBody>
          <a:bodyPr/>
          <a:lstStyle/>
          <a:p>
            <a:fld id="{32A1815B-90BB-492F-B5B7-B1B14EB69CB6}" type="slidenum">
              <a:rPr lang="en-US" smtClean="0"/>
              <a:pPr/>
              <a:t>17</a:t>
            </a:fld>
            <a:endParaRPr lang="en-US"/>
          </a:p>
        </p:txBody>
      </p:sp>
    </p:spTree>
    <p:extLst>
      <p:ext uri="{BB962C8B-B14F-4D97-AF65-F5344CB8AC3E}">
        <p14:creationId xmlns:p14="http://schemas.microsoft.com/office/powerpoint/2010/main" val="262790827"/>
      </p:ext>
    </p:extLst>
  </p:cSld>
  <p:clrMapOvr>
    <a:masterClrMapping/>
  </p:clrMapOvr>
  <mc:AlternateContent xmlns:mc="http://schemas.openxmlformats.org/markup-compatibility/2006">
    <mc:Choice xmlns:p14="http://schemas.microsoft.com/office/powerpoint/2010/main" Requires="p14">
      <p:transition spd="slow" p14:dur="2000" advTm="73660"/>
    </mc:Choice>
    <mc:Fallback>
      <p:transition xmlns:p14="http://schemas.microsoft.com/office/powerpoint/2010/main" spd="slow" advTm="7366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Monitoring</a:t>
            </a:r>
            <a:endParaRPr lang="en-US" dirty="0"/>
          </a:p>
        </p:txBody>
      </p:sp>
      <p:sp>
        <p:nvSpPr>
          <p:cNvPr id="3" name="Content Placeholder 2"/>
          <p:cNvSpPr>
            <a:spLocks noGrp="1"/>
          </p:cNvSpPr>
          <p:nvPr>
            <p:ph idx="1"/>
          </p:nvPr>
        </p:nvSpPr>
        <p:spPr>
          <a:xfrm>
            <a:off x="685800" y="1295400"/>
            <a:ext cx="7848600" cy="4953000"/>
          </a:xfrm>
        </p:spPr>
        <p:txBody>
          <a:bodyPr/>
          <a:lstStyle/>
          <a:p>
            <a:r>
              <a:rPr lang="en-US" sz="2400" dirty="0" smtClean="0"/>
              <a:t>External monitors have strong isolation</a:t>
            </a:r>
          </a:p>
          <a:p>
            <a:pPr lvl="1"/>
            <a:r>
              <a:rPr lang="en-US" sz="2000" dirty="0" smtClean="0"/>
              <a:t>Preserve system functionality/timing</a:t>
            </a:r>
          </a:p>
          <a:p>
            <a:pPr lvl="1"/>
            <a:r>
              <a:rPr lang="en-US" sz="2000" dirty="0" smtClean="0"/>
              <a:t>Potential for modular certification</a:t>
            </a:r>
          </a:p>
          <a:p>
            <a:pPr lvl="1"/>
            <a:endParaRPr lang="en-US" sz="1600" dirty="0" smtClean="0"/>
          </a:p>
          <a:p>
            <a:r>
              <a:rPr lang="en-US" sz="2400" dirty="0" smtClean="0"/>
              <a:t>Pay some </a:t>
            </a:r>
            <a:r>
              <a:rPr lang="en-US" sz="2400" dirty="0" err="1" smtClean="0"/>
              <a:t>SWaP</a:t>
            </a:r>
            <a:r>
              <a:rPr lang="en-US" sz="2400" dirty="0" smtClean="0"/>
              <a:t> costs for isolation</a:t>
            </a:r>
          </a:p>
          <a:p>
            <a:pPr lvl="1"/>
            <a:r>
              <a:rPr lang="en-US" sz="2000" dirty="0" smtClean="0"/>
              <a:t>Necessary for strong isolation</a:t>
            </a:r>
          </a:p>
          <a:p>
            <a:pPr lvl="1"/>
            <a:r>
              <a:rPr lang="en-US" sz="2000" dirty="0" smtClean="0"/>
              <a:t>Weaker isolation (e.g., independent core) may be ok</a:t>
            </a:r>
          </a:p>
          <a:p>
            <a:pPr lvl="2"/>
            <a:endParaRPr lang="en-US" sz="1600" dirty="0" smtClean="0"/>
          </a:p>
          <a:p>
            <a:r>
              <a:rPr lang="en-US" sz="2400" dirty="0" err="1" smtClean="0"/>
              <a:t>Observability</a:t>
            </a:r>
            <a:r>
              <a:rPr lang="en-US" sz="2400" dirty="0" smtClean="0"/>
              <a:t> issues</a:t>
            </a:r>
          </a:p>
          <a:p>
            <a:pPr lvl="1"/>
            <a:r>
              <a:rPr lang="en-US" sz="2000" dirty="0" smtClean="0"/>
              <a:t>Can only monitor values visible on bus</a:t>
            </a:r>
          </a:p>
          <a:p>
            <a:pPr lvl="1"/>
            <a:r>
              <a:rPr lang="en-US" sz="2000" dirty="0" smtClean="0"/>
              <a:t>Very </a:t>
            </a:r>
            <a:r>
              <a:rPr lang="en-US" sz="2000" dirty="0"/>
              <a:t>system dependent</a:t>
            </a:r>
          </a:p>
          <a:p>
            <a:pPr marL="0" indent="0">
              <a:buNone/>
            </a:pPr>
            <a:endParaRPr lang="en-US" sz="2400" dirty="0" smtClean="0"/>
          </a:p>
        </p:txBody>
      </p:sp>
      <p:sp>
        <p:nvSpPr>
          <p:cNvPr id="5" name="Slide Number Placeholder 4"/>
          <p:cNvSpPr>
            <a:spLocks noGrp="1"/>
          </p:cNvSpPr>
          <p:nvPr>
            <p:ph type="sldNum" sz="quarter" idx="10"/>
          </p:nvPr>
        </p:nvSpPr>
        <p:spPr/>
        <p:txBody>
          <a:bodyPr/>
          <a:lstStyle/>
          <a:p>
            <a:fld id="{32A1815B-90BB-492F-B5B7-B1B14EB69CB6}" type="slidenum">
              <a:rPr lang="en-US" smtClean="0"/>
              <a:pPr/>
              <a:t>18</a:t>
            </a:fld>
            <a:endParaRPr lang="en-US"/>
          </a:p>
        </p:txBody>
      </p:sp>
    </p:spTree>
    <p:extLst>
      <p:ext uri="{BB962C8B-B14F-4D97-AF65-F5344CB8AC3E}">
        <p14:creationId xmlns:p14="http://schemas.microsoft.com/office/powerpoint/2010/main" val="3131133719"/>
      </p:ext>
    </p:extLst>
  </p:cSld>
  <p:clrMapOvr>
    <a:masterClrMapping/>
  </p:clrMapOvr>
  <mc:AlternateContent xmlns:mc="http://schemas.openxmlformats.org/markup-compatibility/2006">
    <mc:Choice xmlns:p14="http://schemas.microsoft.com/office/powerpoint/2010/main" Requires="p14">
      <p:transition spd="slow" p14:dur="2000" advTm="165256"/>
    </mc:Choice>
    <mc:Fallback>
      <p:transition xmlns:p14="http://schemas.microsoft.com/office/powerpoint/2010/main" spd="slow" advTm="165256"/>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Semi-Formal Monitoring</a:t>
            </a:r>
            <a:endParaRPr lang="en-US" dirty="0"/>
          </a:p>
        </p:txBody>
      </p:sp>
      <p:sp>
        <p:nvSpPr>
          <p:cNvPr id="3" name="Content Placeholder 2"/>
          <p:cNvSpPr>
            <a:spLocks noGrp="1"/>
          </p:cNvSpPr>
          <p:nvPr>
            <p:ph idx="1"/>
          </p:nvPr>
        </p:nvSpPr>
        <p:spPr>
          <a:xfrm>
            <a:off x="685800" y="1185746"/>
            <a:ext cx="7391400" cy="4355606"/>
          </a:xfrm>
        </p:spPr>
        <p:txBody>
          <a:bodyPr/>
          <a:lstStyle/>
          <a:p>
            <a:r>
              <a:rPr lang="en-US" sz="2400" dirty="0" smtClean="0"/>
              <a:t>Interface has two purposes</a:t>
            </a:r>
          </a:p>
          <a:p>
            <a:pPr lvl="1"/>
            <a:r>
              <a:rPr lang="en-US" sz="2000" dirty="0" smtClean="0"/>
              <a:t>Convert system state into propositional execution trace</a:t>
            </a:r>
          </a:p>
          <a:p>
            <a:pPr lvl="1"/>
            <a:r>
              <a:rPr lang="en-US" sz="2000" dirty="0" smtClean="0"/>
              <a:t>Provide additional semantic power beyond logic</a:t>
            </a:r>
          </a:p>
          <a:p>
            <a:r>
              <a:rPr lang="en-US" sz="2400" dirty="0" smtClean="0"/>
              <a:t>Split specification into two parts</a:t>
            </a:r>
          </a:p>
          <a:p>
            <a:pPr lvl="1"/>
            <a:r>
              <a:rPr lang="en-US" sz="2000" dirty="0" smtClean="0"/>
              <a:t>Formal system specification in logic</a:t>
            </a:r>
          </a:p>
          <a:p>
            <a:pPr lvl="1"/>
            <a:r>
              <a:rPr lang="en-US" sz="2000" dirty="0" smtClean="0"/>
              <a:t>Semi-formal configuration defines available propositions</a:t>
            </a:r>
          </a:p>
        </p:txBody>
      </p:sp>
      <p:sp>
        <p:nvSpPr>
          <p:cNvPr id="70" name="Slide Number Placeholder 69"/>
          <p:cNvSpPr>
            <a:spLocks noGrp="1"/>
          </p:cNvSpPr>
          <p:nvPr>
            <p:ph type="sldNum" sz="quarter" idx="10"/>
          </p:nvPr>
        </p:nvSpPr>
        <p:spPr/>
        <p:txBody>
          <a:bodyPr/>
          <a:lstStyle/>
          <a:p>
            <a:fld id="{32A1815B-90BB-492F-B5B7-B1B14EB69CB6}" type="slidenum">
              <a:rPr lang="en-US" smtClean="0"/>
              <a:pPr/>
              <a:t>19</a:t>
            </a:fld>
            <a:endParaRPr lang="en-US"/>
          </a:p>
        </p:txBody>
      </p:sp>
      <p:pic>
        <p:nvPicPr>
          <p:cNvPr id="4" name="Picture 3" descr="arch_config_present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18" y="3715818"/>
            <a:ext cx="7202008" cy="3065982"/>
          </a:xfrm>
          <a:prstGeom prst="rect">
            <a:avLst/>
          </a:prstGeom>
        </p:spPr>
      </p:pic>
    </p:spTree>
    <p:extLst>
      <p:ext uri="{BB962C8B-B14F-4D97-AF65-F5344CB8AC3E}">
        <p14:creationId xmlns:p14="http://schemas.microsoft.com/office/powerpoint/2010/main" val="415199502"/>
      </p:ext>
    </p:extLst>
  </p:cSld>
  <p:clrMapOvr>
    <a:masterClrMapping/>
  </p:clrMapOvr>
  <mc:AlternateContent xmlns:mc="http://schemas.openxmlformats.org/markup-compatibility/2006">
    <mc:Choice xmlns:p14="http://schemas.microsoft.com/office/powerpoint/2010/main" Requires="p14">
      <p:transition spd="slow" p14:dur="2000" advTm="104028"/>
    </mc:Choice>
    <mc:Fallback>
      <p:transition xmlns:p14="http://schemas.microsoft.com/office/powerpoint/2010/main" spd="slow" advTm="104028"/>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38800" y="1219200"/>
            <a:ext cx="2971800" cy="4267200"/>
          </a:xfrm>
          <a:prstGeom prst="rect">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rPr>
              <a:t>Intro</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rPr>
              <a:t>Problem</a:t>
            </a:r>
          </a:p>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mn-lt"/>
              </a:rPr>
              <a:t>Scope</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rPr>
              <a:t>Contributions</a:t>
            </a:r>
          </a:p>
        </p:txBody>
      </p:sp>
      <p:sp>
        <p:nvSpPr>
          <p:cNvPr id="6" name="Trapezoid 5"/>
          <p:cNvSpPr/>
          <p:nvPr/>
        </p:nvSpPr>
        <p:spPr bwMode="auto">
          <a:xfrm rot="16200000">
            <a:off x="2952750" y="-666749"/>
            <a:ext cx="800100" cy="4572000"/>
          </a:xfrm>
          <a:prstGeom prst="trapezoid">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t>Intro</a:t>
            </a:r>
          </a:p>
          <a:p>
            <a:r>
              <a:rPr lang="en-US" dirty="0" smtClean="0"/>
              <a:t>Architecture</a:t>
            </a:r>
          </a:p>
          <a:p>
            <a:r>
              <a:rPr lang="en-US" dirty="0" smtClean="0"/>
              <a:t>Formalisms</a:t>
            </a:r>
          </a:p>
          <a:p>
            <a:r>
              <a:rPr lang="en-US" dirty="0" smtClean="0"/>
              <a:t>Monitor Implementation</a:t>
            </a:r>
          </a:p>
          <a:p>
            <a:r>
              <a:rPr lang="en-US" dirty="0" smtClean="0"/>
              <a:t>Monitor Evaluation</a:t>
            </a:r>
          </a:p>
          <a:p>
            <a:r>
              <a:rPr lang="en-US" dirty="0" smtClean="0"/>
              <a:t>Conclusion</a:t>
            </a:r>
            <a:endParaRPr lang="en-US"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2</a:t>
            </a:fld>
            <a:endParaRPr lang="en-US"/>
          </a:p>
        </p:txBody>
      </p:sp>
    </p:spTree>
    <p:custDataLst>
      <p:tags r:id="rId1"/>
    </p:custDataLst>
    <p:extLst>
      <p:ext uri="{BB962C8B-B14F-4D97-AF65-F5344CB8AC3E}">
        <p14:creationId xmlns:p14="http://schemas.microsoft.com/office/powerpoint/2010/main" val="2866520225"/>
      </p:ext>
    </p:extLst>
  </p:cSld>
  <p:clrMapOvr>
    <a:masterClrMapping/>
  </p:clrMapOvr>
  <mc:AlternateContent xmlns:mc="http://schemas.openxmlformats.org/markup-compatibility/2006">
    <mc:Choice xmlns:p14="http://schemas.microsoft.com/office/powerpoint/2010/main" Requires="p14">
      <p:transition spd="slow" p14:dur="2000" advTm="26530"/>
    </mc:Choice>
    <mc:Fallback>
      <p:transition xmlns:p14="http://schemas.microsoft.com/office/powerpoint/2010/main" spd="slow" advTm="2653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rch_config_present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18" y="3715818"/>
            <a:ext cx="7202008" cy="3065982"/>
          </a:xfrm>
          <a:prstGeom prst="rect">
            <a:avLst/>
          </a:prstGeom>
        </p:spPr>
      </p:pic>
      <p:sp>
        <p:nvSpPr>
          <p:cNvPr id="2" name="Title 1"/>
          <p:cNvSpPr>
            <a:spLocks noGrp="1"/>
          </p:cNvSpPr>
          <p:nvPr>
            <p:ph type="title"/>
          </p:nvPr>
        </p:nvSpPr>
        <p:spPr/>
        <p:txBody>
          <a:bodyPr/>
          <a:lstStyle/>
          <a:p>
            <a:r>
              <a:rPr lang="en-US" dirty="0" smtClean="0"/>
              <a:t>Semi-Formal Monitoring</a:t>
            </a:r>
            <a:endParaRPr lang="en-US" dirty="0"/>
          </a:p>
        </p:txBody>
      </p:sp>
      <p:sp>
        <p:nvSpPr>
          <p:cNvPr id="21" name="TextBox 20"/>
          <p:cNvSpPr txBox="1"/>
          <p:nvPr/>
        </p:nvSpPr>
        <p:spPr>
          <a:xfrm>
            <a:off x="1371600" y="3505200"/>
            <a:ext cx="2549096" cy="830997"/>
          </a:xfrm>
          <a:prstGeom prst="rect">
            <a:avLst/>
          </a:prstGeom>
          <a:noFill/>
        </p:spPr>
        <p:txBody>
          <a:bodyPr wrap="none" rtlCol="0">
            <a:spAutoFit/>
          </a:bodyPr>
          <a:lstStyle/>
          <a:p>
            <a:r>
              <a:rPr lang="en-US" dirty="0" smtClean="0"/>
              <a:t>Provides flexibility</a:t>
            </a:r>
          </a:p>
          <a:p>
            <a:r>
              <a:rPr lang="en-US" dirty="0" smtClean="0"/>
              <a:t>and power</a:t>
            </a:r>
          </a:p>
        </p:txBody>
      </p:sp>
      <p:sp>
        <p:nvSpPr>
          <p:cNvPr id="23" name="Oval 22"/>
          <p:cNvSpPr/>
          <p:nvPr/>
        </p:nvSpPr>
        <p:spPr bwMode="auto">
          <a:xfrm rot="2125881" flipH="1">
            <a:off x="3156127" y="3792449"/>
            <a:ext cx="1725604" cy="3163042"/>
          </a:xfrm>
          <a:prstGeom prst="ellipse">
            <a:avLst/>
          </a:prstGeom>
          <a:solidFill>
            <a:srgbClr val="0099FF">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Tree>
    <p:extLst>
      <p:ext uri="{BB962C8B-B14F-4D97-AF65-F5344CB8AC3E}">
        <p14:creationId xmlns:p14="http://schemas.microsoft.com/office/powerpoint/2010/main" val="415199502"/>
      </p:ext>
    </p:extLst>
  </p:cSld>
  <p:clrMapOvr>
    <a:masterClrMapping/>
  </p:clrMapOvr>
  <mc:AlternateContent xmlns:mc="http://schemas.openxmlformats.org/markup-compatibility/2006">
    <mc:Choice xmlns:p14="http://schemas.microsoft.com/office/powerpoint/2010/main" Requires="p14">
      <p:transition spd="slow" p14:dur="2000" advTm="17464"/>
    </mc:Choice>
    <mc:Fallback>
      <p:transition xmlns:p14="http://schemas.microsoft.com/office/powerpoint/2010/main" spd="slow" advTm="17464"/>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rch_config_present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18" y="3715818"/>
            <a:ext cx="7202008" cy="3065982"/>
          </a:xfrm>
          <a:prstGeom prst="rect">
            <a:avLst/>
          </a:prstGeom>
        </p:spPr>
      </p:pic>
      <p:sp>
        <p:nvSpPr>
          <p:cNvPr id="2" name="Title 1"/>
          <p:cNvSpPr>
            <a:spLocks noGrp="1"/>
          </p:cNvSpPr>
          <p:nvPr>
            <p:ph type="title"/>
          </p:nvPr>
        </p:nvSpPr>
        <p:spPr/>
        <p:txBody>
          <a:bodyPr/>
          <a:lstStyle/>
          <a:p>
            <a:r>
              <a:rPr lang="en-US" dirty="0" smtClean="0"/>
              <a:t>Semi-Formal Monitoring</a:t>
            </a:r>
            <a:endParaRPr lang="en-US" dirty="0"/>
          </a:p>
        </p:txBody>
      </p:sp>
      <p:sp>
        <p:nvSpPr>
          <p:cNvPr id="21" name="Oval 20"/>
          <p:cNvSpPr/>
          <p:nvPr/>
        </p:nvSpPr>
        <p:spPr bwMode="auto">
          <a:xfrm rot="19691475" flipH="1">
            <a:off x="5899981" y="3676710"/>
            <a:ext cx="1715882" cy="3214790"/>
          </a:xfrm>
          <a:prstGeom prst="ellipse">
            <a:avLst/>
          </a:prstGeom>
          <a:solidFill>
            <a:schemeClr val="accent5">
              <a:lumMod val="75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2" name="TextBox 21"/>
          <p:cNvSpPr txBox="1"/>
          <p:nvPr/>
        </p:nvSpPr>
        <p:spPr>
          <a:xfrm>
            <a:off x="5963207" y="2750403"/>
            <a:ext cx="3028393" cy="830997"/>
          </a:xfrm>
          <a:prstGeom prst="rect">
            <a:avLst/>
          </a:prstGeom>
          <a:noFill/>
        </p:spPr>
        <p:txBody>
          <a:bodyPr wrap="none" rtlCol="0">
            <a:spAutoFit/>
          </a:bodyPr>
          <a:lstStyle/>
          <a:p>
            <a:r>
              <a:rPr lang="en-US" dirty="0" smtClean="0"/>
              <a:t>Correctness guarantees</a:t>
            </a:r>
          </a:p>
          <a:p>
            <a:r>
              <a:rPr lang="en-US" dirty="0" smtClean="0"/>
              <a:t>Easier traceability</a:t>
            </a:r>
          </a:p>
        </p:txBody>
      </p:sp>
      <p:sp>
        <p:nvSpPr>
          <p:cNvPr id="23" name="TextBox 22"/>
          <p:cNvSpPr txBox="1"/>
          <p:nvPr/>
        </p:nvSpPr>
        <p:spPr>
          <a:xfrm>
            <a:off x="1371600" y="4267200"/>
            <a:ext cx="1801734" cy="369332"/>
          </a:xfrm>
          <a:prstGeom prst="rect">
            <a:avLst/>
          </a:prstGeom>
          <a:noFill/>
        </p:spPr>
        <p:txBody>
          <a:bodyPr wrap="square" rtlCol="0">
            <a:spAutoFit/>
          </a:bodyPr>
          <a:lstStyle/>
          <a:p>
            <a:r>
              <a:rPr lang="en-US" sz="1800" dirty="0" smtClean="0">
                <a:solidFill>
                  <a:srgbClr val="990000"/>
                </a:solidFill>
              </a:rPr>
              <a:t>Harder to verify </a:t>
            </a:r>
            <a:endParaRPr lang="en-US" sz="1800" dirty="0">
              <a:solidFill>
                <a:srgbClr val="990000"/>
              </a:solidFill>
            </a:endParaRPr>
          </a:p>
        </p:txBody>
      </p:sp>
      <p:sp>
        <p:nvSpPr>
          <p:cNvPr id="26" name="Oval 25"/>
          <p:cNvSpPr/>
          <p:nvPr/>
        </p:nvSpPr>
        <p:spPr bwMode="auto">
          <a:xfrm rot="2125881" flipH="1">
            <a:off x="3156127" y="3792449"/>
            <a:ext cx="1725604" cy="3163042"/>
          </a:xfrm>
          <a:prstGeom prst="ellipse">
            <a:avLst/>
          </a:prstGeom>
          <a:solidFill>
            <a:srgbClr val="0099FF">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9" name="TextBox 28"/>
          <p:cNvSpPr txBox="1"/>
          <p:nvPr/>
        </p:nvSpPr>
        <p:spPr>
          <a:xfrm>
            <a:off x="1371600" y="3512403"/>
            <a:ext cx="2549096" cy="830997"/>
          </a:xfrm>
          <a:prstGeom prst="rect">
            <a:avLst/>
          </a:prstGeom>
          <a:noFill/>
        </p:spPr>
        <p:txBody>
          <a:bodyPr wrap="none" rtlCol="0">
            <a:spAutoFit/>
          </a:bodyPr>
          <a:lstStyle/>
          <a:p>
            <a:r>
              <a:rPr lang="en-US" dirty="0" smtClean="0"/>
              <a:t>Provides flexibility</a:t>
            </a:r>
          </a:p>
          <a:p>
            <a:r>
              <a:rPr lang="en-US" dirty="0" smtClean="0"/>
              <a:t>and power</a:t>
            </a:r>
          </a:p>
        </p:txBody>
      </p:sp>
    </p:spTree>
    <p:extLst>
      <p:ext uri="{BB962C8B-B14F-4D97-AF65-F5344CB8AC3E}">
        <p14:creationId xmlns:p14="http://schemas.microsoft.com/office/powerpoint/2010/main" val="415199502"/>
      </p:ext>
    </p:extLst>
  </p:cSld>
  <p:clrMapOvr>
    <a:masterClrMapping/>
  </p:clrMapOvr>
  <mc:AlternateContent xmlns:mc="http://schemas.openxmlformats.org/markup-compatibility/2006">
    <mc:Choice xmlns:p14="http://schemas.microsoft.com/office/powerpoint/2010/main" Requires="p14">
      <p:transition spd="slow" p14:dur="2000" advTm="30295"/>
    </mc:Choice>
    <mc:Fallback>
      <p:transition xmlns:p14="http://schemas.microsoft.com/office/powerpoint/2010/main" spd="slow" advTm="30295"/>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Semi-Formal Monitoring</a:t>
            </a:r>
            <a:endParaRPr lang="en-US" dirty="0"/>
          </a:p>
        </p:txBody>
      </p:sp>
      <p:sp>
        <p:nvSpPr>
          <p:cNvPr id="23" name="TextBox 22"/>
          <p:cNvSpPr txBox="1"/>
          <p:nvPr/>
        </p:nvSpPr>
        <p:spPr>
          <a:xfrm>
            <a:off x="148123" y="1375827"/>
            <a:ext cx="7548077" cy="1138773"/>
          </a:xfrm>
          <a:prstGeom prst="rect">
            <a:avLst/>
          </a:prstGeom>
          <a:noFill/>
        </p:spPr>
        <p:txBody>
          <a:bodyPr wrap="square" rtlCol="0">
            <a:spAutoFit/>
          </a:bodyPr>
          <a:lstStyle/>
          <a:p>
            <a:r>
              <a:rPr lang="en-US" dirty="0" smtClean="0">
                <a:solidFill>
                  <a:srgbClr val="990000"/>
                </a:solidFill>
              </a:rPr>
              <a:t>Want to specify as much as possible in formal specification</a:t>
            </a:r>
          </a:p>
          <a:p>
            <a:pPr lvl="1"/>
            <a:r>
              <a:rPr lang="en-US" sz="2000" dirty="0" smtClean="0">
                <a:solidFill>
                  <a:srgbClr val="990000"/>
                </a:solidFill>
              </a:rPr>
              <a:t>But, better to use some semi-formal aspects than not monitor at all</a:t>
            </a:r>
          </a:p>
          <a:p>
            <a:endParaRPr lang="en-US" dirty="0">
              <a:solidFill>
                <a:srgbClr val="990000"/>
              </a:solidFill>
            </a:endParaRPr>
          </a:p>
        </p:txBody>
      </p:sp>
      <p:pic>
        <p:nvPicPr>
          <p:cNvPr id="33" name="Picture 32" descr="arch_config_present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18" y="3715818"/>
            <a:ext cx="7202008" cy="3065982"/>
          </a:xfrm>
          <a:prstGeom prst="rect">
            <a:avLst/>
          </a:prstGeom>
        </p:spPr>
      </p:pic>
      <p:sp>
        <p:nvSpPr>
          <p:cNvPr id="34" name="TextBox 33"/>
          <p:cNvSpPr txBox="1"/>
          <p:nvPr/>
        </p:nvSpPr>
        <p:spPr>
          <a:xfrm>
            <a:off x="5963207" y="2750403"/>
            <a:ext cx="3028393" cy="830997"/>
          </a:xfrm>
          <a:prstGeom prst="rect">
            <a:avLst/>
          </a:prstGeom>
          <a:noFill/>
        </p:spPr>
        <p:txBody>
          <a:bodyPr wrap="none" rtlCol="0">
            <a:spAutoFit/>
          </a:bodyPr>
          <a:lstStyle/>
          <a:p>
            <a:r>
              <a:rPr lang="en-US" dirty="0" smtClean="0"/>
              <a:t>Correctness guarantees</a:t>
            </a:r>
          </a:p>
          <a:p>
            <a:r>
              <a:rPr lang="en-US" dirty="0" smtClean="0"/>
              <a:t>Easier traceability</a:t>
            </a:r>
          </a:p>
        </p:txBody>
      </p:sp>
      <p:sp>
        <p:nvSpPr>
          <p:cNvPr id="35" name="TextBox 34"/>
          <p:cNvSpPr txBox="1"/>
          <p:nvPr/>
        </p:nvSpPr>
        <p:spPr>
          <a:xfrm>
            <a:off x="1371600" y="4267200"/>
            <a:ext cx="1801734" cy="369332"/>
          </a:xfrm>
          <a:prstGeom prst="rect">
            <a:avLst/>
          </a:prstGeom>
          <a:noFill/>
        </p:spPr>
        <p:txBody>
          <a:bodyPr wrap="square" rtlCol="0">
            <a:spAutoFit/>
          </a:bodyPr>
          <a:lstStyle/>
          <a:p>
            <a:r>
              <a:rPr lang="en-US" sz="1800" dirty="0" smtClean="0">
                <a:solidFill>
                  <a:srgbClr val="990000"/>
                </a:solidFill>
              </a:rPr>
              <a:t>Harder to verify </a:t>
            </a:r>
            <a:endParaRPr lang="en-US" sz="1800" dirty="0">
              <a:solidFill>
                <a:srgbClr val="990000"/>
              </a:solidFill>
            </a:endParaRPr>
          </a:p>
        </p:txBody>
      </p:sp>
      <p:sp>
        <p:nvSpPr>
          <p:cNvPr id="36" name="Oval 35"/>
          <p:cNvSpPr/>
          <p:nvPr/>
        </p:nvSpPr>
        <p:spPr bwMode="auto">
          <a:xfrm rot="2125881" flipH="1">
            <a:off x="3156127" y="3792449"/>
            <a:ext cx="1725604" cy="3163042"/>
          </a:xfrm>
          <a:prstGeom prst="ellipse">
            <a:avLst/>
          </a:prstGeom>
          <a:solidFill>
            <a:srgbClr val="0099FF">
              <a:alpha val="20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7" name="TextBox 36"/>
          <p:cNvSpPr txBox="1"/>
          <p:nvPr/>
        </p:nvSpPr>
        <p:spPr>
          <a:xfrm>
            <a:off x="1371600" y="3512403"/>
            <a:ext cx="2549096" cy="830997"/>
          </a:xfrm>
          <a:prstGeom prst="rect">
            <a:avLst/>
          </a:prstGeom>
          <a:noFill/>
        </p:spPr>
        <p:txBody>
          <a:bodyPr wrap="none" rtlCol="0">
            <a:spAutoFit/>
          </a:bodyPr>
          <a:lstStyle/>
          <a:p>
            <a:r>
              <a:rPr lang="en-US" dirty="0" smtClean="0"/>
              <a:t>Provides flexibility</a:t>
            </a:r>
          </a:p>
          <a:p>
            <a:r>
              <a:rPr lang="en-US" dirty="0" smtClean="0"/>
              <a:t>and power</a:t>
            </a:r>
          </a:p>
        </p:txBody>
      </p:sp>
      <p:sp>
        <p:nvSpPr>
          <p:cNvPr id="38" name="Oval 37"/>
          <p:cNvSpPr/>
          <p:nvPr/>
        </p:nvSpPr>
        <p:spPr bwMode="auto">
          <a:xfrm rot="19691475" flipH="1">
            <a:off x="5899981" y="3676710"/>
            <a:ext cx="1715882" cy="3214790"/>
          </a:xfrm>
          <a:prstGeom prst="ellipse">
            <a:avLst/>
          </a:prstGeom>
          <a:solidFill>
            <a:schemeClr val="accent5">
              <a:lumMod val="75000"/>
              <a:alpha val="2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Tree>
    <p:extLst>
      <p:ext uri="{BB962C8B-B14F-4D97-AF65-F5344CB8AC3E}">
        <p14:creationId xmlns:p14="http://schemas.microsoft.com/office/powerpoint/2010/main" val="415199502"/>
      </p:ext>
    </p:extLst>
  </p:cSld>
  <p:clrMapOvr>
    <a:masterClrMapping/>
  </p:clrMapOvr>
  <mc:AlternateContent xmlns:mc="http://schemas.openxmlformats.org/markup-compatibility/2006">
    <mc:Choice xmlns:p14="http://schemas.microsoft.com/office/powerpoint/2010/main" Requires="p14">
      <p:transition spd="slow" p14:dur="2000" advTm="26947"/>
    </mc:Choice>
    <mc:Fallback>
      <p:transition xmlns:p14="http://schemas.microsoft.com/office/powerpoint/2010/main" spd="slow" advTm="26947"/>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a:t>
            </a:r>
            <a:r>
              <a:rPr lang="en-US" dirty="0" smtClean="0"/>
              <a:t>Patterns</a:t>
            </a:r>
            <a:endParaRPr lang="en-US" dirty="0"/>
          </a:p>
        </p:txBody>
      </p:sp>
      <p:sp>
        <p:nvSpPr>
          <p:cNvPr id="3" name="Content Placeholder 2"/>
          <p:cNvSpPr>
            <a:spLocks noGrp="1"/>
          </p:cNvSpPr>
          <p:nvPr>
            <p:ph idx="1"/>
          </p:nvPr>
        </p:nvSpPr>
        <p:spPr/>
        <p:txBody>
          <a:bodyPr/>
          <a:lstStyle/>
          <a:p>
            <a:r>
              <a:rPr lang="en-US" sz="2400" dirty="0" smtClean="0"/>
              <a:t>Specification patterns help create formal specifications</a:t>
            </a:r>
          </a:p>
          <a:p>
            <a:endParaRPr lang="en-US" sz="2400" dirty="0" smtClean="0"/>
          </a:p>
          <a:p>
            <a:r>
              <a:rPr lang="en-US" sz="2400" dirty="0" smtClean="0"/>
              <a:t>Safety case pattern provides example of safety case for external monitor integration</a:t>
            </a:r>
            <a:endParaRPr lang="en-US" sz="2400"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23</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33839"/>
    </mc:Choice>
    <mc:Fallback>
      <p:transition xmlns:p14="http://schemas.microsoft.com/office/powerpoint/2010/main" spd="slow" advTm="33839"/>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Specification Pattern</a:t>
            </a:r>
            <a:endParaRPr lang="en-US" dirty="0"/>
          </a:p>
        </p:txBody>
      </p:sp>
      <p:sp>
        <p:nvSpPr>
          <p:cNvPr id="6" name="Slide Number Placeholder 5"/>
          <p:cNvSpPr>
            <a:spLocks noGrp="1"/>
          </p:cNvSpPr>
          <p:nvPr>
            <p:ph type="sldNum" sz="quarter" idx="10"/>
          </p:nvPr>
        </p:nvSpPr>
        <p:spPr/>
        <p:txBody>
          <a:bodyPr/>
          <a:lstStyle/>
          <a:p>
            <a:fld id="{32A1815B-90BB-492F-B5B7-B1B14EB69CB6}" type="slidenum">
              <a:rPr lang="en-US" smtClean="0"/>
              <a:pPr/>
              <a:t>24</a:t>
            </a:fld>
            <a:endParaRPr lang="en-US"/>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914400"/>
            <a:ext cx="6946900" cy="5410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002"/>
    </mc:Choice>
    <mc:Fallback>
      <p:transition xmlns:p14="http://schemas.microsoft.com/office/powerpoint/2010/main" spd="slow" advTm="75002"/>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a:xfrm>
            <a:off x="6553200" y="6248400"/>
            <a:ext cx="1905000" cy="457200"/>
          </a:xfrm>
        </p:spPr>
        <p:txBody>
          <a:bodyPr/>
          <a:lstStyle/>
          <a:p>
            <a:fld id="{32A1815B-90BB-492F-B5B7-B1B14EB69CB6}" type="slidenum">
              <a:rPr lang="en-US" smtClean="0"/>
              <a:pPr/>
              <a:t>25</a:t>
            </a:fld>
            <a:endParaRPr lang="en-US" dirty="0"/>
          </a:p>
        </p:txBody>
      </p:sp>
      <p:sp>
        <p:nvSpPr>
          <p:cNvPr id="3" name="Rectangle 2"/>
          <p:cNvSpPr/>
          <p:nvPr/>
        </p:nvSpPr>
        <p:spPr bwMode="auto">
          <a:xfrm>
            <a:off x="3190948" y="342075"/>
            <a:ext cx="2743199" cy="1470175"/>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4" name="TextBox 3"/>
          <p:cNvSpPr txBox="1"/>
          <p:nvPr/>
        </p:nvSpPr>
        <p:spPr>
          <a:xfrm>
            <a:off x="4257749" y="371281"/>
            <a:ext cx="680396" cy="400110"/>
          </a:xfrm>
          <a:prstGeom prst="rect">
            <a:avLst/>
          </a:prstGeom>
          <a:noFill/>
        </p:spPr>
        <p:txBody>
          <a:bodyPr wrap="square" rtlCol="0">
            <a:spAutoFit/>
          </a:bodyPr>
          <a:lstStyle/>
          <a:p>
            <a:r>
              <a:rPr lang="en-US" sz="2000" b="1" dirty="0" smtClean="0"/>
              <a:t>G1</a:t>
            </a:r>
            <a:endParaRPr lang="en-US" b="1" dirty="0"/>
          </a:p>
        </p:txBody>
      </p:sp>
      <p:sp>
        <p:nvSpPr>
          <p:cNvPr id="8" name="TextBox 7"/>
          <p:cNvSpPr txBox="1"/>
          <p:nvPr/>
        </p:nvSpPr>
        <p:spPr>
          <a:xfrm>
            <a:off x="3351412" y="829270"/>
            <a:ext cx="2446801" cy="923330"/>
          </a:xfrm>
          <a:prstGeom prst="rect">
            <a:avLst/>
          </a:prstGeom>
          <a:noFill/>
        </p:spPr>
        <p:txBody>
          <a:bodyPr wrap="square" rtlCol="0">
            <a:spAutoFit/>
          </a:bodyPr>
          <a:lstStyle/>
          <a:p>
            <a:r>
              <a:rPr lang="en-US" sz="1800" dirty="0" smtClean="0"/>
              <a:t>External monitor does not introduce additional hazards to target system</a:t>
            </a:r>
            <a:endParaRPr lang="en-US" sz="1800" dirty="0"/>
          </a:p>
        </p:txBody>
      </p:sp>
      <p:sp>
        <p:nvSpPr>
          <p:cNvPr id="9" name="Rectangle 8"/>
          <p:cNvSpPr/>
          <p:nvPr/>
        </p:nvSpPr>
        <p:spPr bwMode="auto">
          <a:xfrm>
            <a:off x="1219200" y="2514600"/>
            <a:ext cx="2590800" cy="117104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0" name="TextBox 9"/>
          <p:cNvSpPr txBox="1"/>
          <p:nvPr/>
        </p:nvSpPr>
        <p:spPr>
          <a:xfrm>
            <a:off x="2230795" y="2523530"/>
            <a:ext cx="512405" cy="400110"/>
          </a:xfrm>
          <a:prstGeom prst="rect">
            <a:avLst/>
          </a:prstGeom>
          <a:noFill/>
        </p:spPr>
        <p:txBody>
          <a:bodyPr wrap="none" rtlCol="0">
            <a:spAutoFit/>
          </a:bodyPr>
          <a:lstStyle/>
          <a:p>
            <a:r>
              <a:rPr lang="en-US" sz="2000" b="1" dirty="0" smtClean="0"/>
              <a:t>G2</a:t>
            </a:r>
            <a:endParaRPr lang="en-US" b="1" dirty="0"/>
          </a:p>
        </p:txBody>
      </p:sp>
      <p:sp>
        <p:nvSpPr>
          <p:cNvPr id="11" name="TextBox 10"/>
          <p:cNvSpPr txBox="1"/>
          <p:nvPr/>
        </p:nvSpPr>
        <p:spPr>
          <a:xfrm>
            <a:off x="1379664" y="2886909"/>
            <a:ext cx="2582735" cy="646331"/>
          </a:xfrm>
          <a:prstGeom prst="rect">
            <a:avLst/>
          </a:prstGeom>
          <a:noFill/>
        </p:spPr>
        <p:txBody>
          <a:bodyPr wrap="square" rtlCol="0">
            <a:spAutoFit/>
          </a:bodyPr>
          <a:lstStyle/>
          <a:p>
            <a:r>
              <a:rPr lang="en-US" sz="1800" dirty="0" smtClean="0"/>
              <a:t>Monitor does not affect system behavior</a:t>
            </a:r>
            <a:endParaRPr lang="en-US" sz="1800" dirty="0"/>
          </a:p>
        </p:txBody>
      </p:sp>
      <p:grpSp>
        <p:nvGrpSpPr>
          <p:cNvPr id="6" name="Group 5"/>
          <p:cNvGrpSpPr/>
          <p:nvPr/>
        </p:nvGrpSpPr>
        <p:grpSpPr>
          <a:xfrm>
            <a:off x="5113838" y="2494498"/>
            <a:ext cx="2566411" cy="1421734"/>
            <a:chOff x="1828800" y="3782116"/>
            <a:chExt cx="2895600" cy="1598820"/>
          </a:xfrm>
        </p:grpSpPr>
        <p:sp>
          <p:nvSpPr>
            <p:cNvPr id="12" name="Rectangle 11"/>
            <p:cNvSpPr/>
            <p:nvPr/>
          </p:nvSpPr>
          <p:spPr bwMode="auto">
            <a:xfrm>
              <a:off x="1828800" y="3782116"/>
              <a:ext cx="2895600" cy="159882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3" name="TextBox 12"/>
            <p:cNvSpPr txBox="1"/>
            <p:nvPr/>
          </p:nvSpPr>
          <p:spPr>
            <a:xfrm>
              <a:off x="2948848" y="3810461"/>
              <a:ext cx="512405" cy="400109"/>
            </a:xfrm>
            <a:prstGeom prst="rect">
              <a:avLst/>
            </a:prstGeom>
            <a:noFill/>
          </p:spPr>
          <p:txBody>
            <a:bodyPr wrap="none" rtlCol="0">
              <a:spAutoFit/>
            </a:bodyPr>
            <a:lstStyle/>
            <a:p>
              <a:r>
                <a:rPr lang="en-US" sz="2000" b="1" dirty="0" smtClean="0"/>
                <a:t>G3</a:t>
              </a:r>
              <a:endParaRPr lang="en-US" b="1" dirty="0"/>
            </a:p>
          </p:txBody>
        </p:sp>
        <p:sp>
          <p:nvSpPr>
            <p:cNvPr id="14" name="TextBox 13"/>
            <p:cNvSpPr txBox="1"/>
            <p:nvPr/>
          </p:nvSpPr>
          <p:spPr>
            <a:xfrm>
              <a:off x="1989264" y="4210570"/>
              <a:ext cx="2582735" cy="923330"/>
            </a:xfrm>
            <a:prstGeom prst="rect">
              <a:avLst/>
            </a:prstGeom>
            <a:noFill/>
          </p:spPr>
          <p:txBody>
            <a:bodyPr wrap="square" rtlCol="0">
              <a:spAutoFit/>
            </a:bodyPr>
            <a:lstStyle/>
            <a:p>
              <a:r>
                <a:rPr lang="en-US" sz="1800" dirty="0" smtClean="0"/>
                <a:t>Monitor actions do not introduce additional hazards</a:t>
              </a:r>
              <a:endParaRPr lang="en-US" sz="1800" dirty="0"/>
            </a:p>
          </p:txBody>
        </p:sp>
      </p:grpSp>
      <p:sp>
        <p:nvSpPr>
          <p:cNvPr id="15" name="Rounded Rectangle 14"/>
          <p:cNvSpPr/>
          <p:nvPr/>
        </p:nvSpPr>
        <p:spPr bwMode="auto">
          <a:xfrm>
            <a:off x="6516914" y="411590"/>
            <a:ext cx="2285999" cy="140066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8" name="TextBox 17"/>
          <p:cNvSpPr txBox="1"/>
          <p:nvPr/>
        </p:nvSpPr>
        <p:spPr>
          <a:xfrm>
            <a:off x="7406288" y="383550"/>
            <a:ext cx="498128" cy="400110"/>
          </a:xfrm>
          <a:prstGeom prst="rect">
            <a:avLst/>
          </a:prstGeom>
          <a:noFill/>
        </p:spPr>
        <p:txBody>
          <a:bodyPr wrap="none" rtlCol="0">
            <a:spAutoFit/>
          </a:bodyPr>
          <a:lstStyle/>
          <a:p>
            <a:r>
              <a:rPr lang="en-US" sz="2000" b="1" dirty="0" smtClean="0"/>
              <a:t>C1</a:t>
            </a:r>
            <a:endParaRPr lang="en-US" b="1" dirty="0"/>
          </a:p>
        </p:txBody>
      </p:sp>
      <p:sp>
        <p:nvSpPr>
          <p:cNvPr id="19" name="TextBox 18"/>
          <p:cNvSpPr txBox="1"/>
          <p:nvPr/>
        </p:nvSpPr>
        <p:spPr>
          <a:xfrm>
            <a:off x="6652352" y="936059"/>
            <a:ext cx="2150563" cy="369332"/>
          </a:xfrm>
          <a:prstGeom prst="rect">
            <a:avLst/>
          </a:prstGeom>
          <a:noFill/>
        </p:spPr>
        <p:txBody>
          <a:bodyPr wrap="square" rtlCol="0">
            <a:spAutoFit/>
          </a:bodyPr>
          <a:lstStyle/>
          <a:p>
            <a:r>
              <a:rPr lang="en-US" sz="1800" dirty="0" smtClean="0"/>
              <a:t>System Description</a:t>
            </a:r>
            <a:endParaRPr lang="en-US" sz="1800" dirty="0"/>
          </a:p>
        </p:txBody>
      </p:sp>
      <p:sp>
        <p:nvSpPr>
          <p:cNvPr id="17" name="Isosceles Triangle 16"/>
          <p:cNvSpPr/>
          <p:nvPr/>
        </p:nvSpPr>
        <p:spPr bwMode="auto">
          <a:xfrm>
            <a:off x="7355115" y="1812250"/>
            <a:ext cx="558427" cy="152400"/>
          </a:xfrm>
          <a:prstGeom prst="triangl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1" name="Rounded Rectangle 20"/>
          <p:cNvSpPr/>
          <p:nvPr/>
        </p:nvSpPr>
        <p:spPr bwMode="auto">
          <a:xfrm>
            <a:off x="4230915" y="4547675"/>
            <a:ext cx="2285999" cy="140066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2" name="TextBox 21"/>
          <p:cNvSpPr txBox="1"/>
          <p:nvPr/>
        </p:nvSpPr>
        <p:spPr>
          <a:xfrm>
            <a:off x="4366353" y="5072144"/>
            <a:ext cx="2150563" cy="646331"/>
          </a:xfrm>
          <a:prstGeom prst="rect">
            <a:avLst/>
          </a:prstGeom>
          <a:noFill/>
        </p:spPr>
        <p:txBody>
          <a:bodyPr wrap="square" rtlCol="0">
            <a:spAutoFit/>
          </a:bodyPr>
          <a:lstStyle/>
          <a:p>
            <a:r>
              <a:rPr lang="en-US" sz="1800" dirty="0" smtClean="0"/>
              <a:t>System Interface description</a:t>
            </a:r>
            <a:endParaRPr lang="en-US" sz="1800" dirty="0"/>
          </a:p>
        </p:txBody>
      </p:sp>
      <p:sp>
        <p:nvSpPr>
          <p:cNvPr id="23" name="Isosceles Triangle 22"/>
          <p:cNvSpPr/>
          <p:nvPr/>
        </p:nvSpPr>
        <p:spPr bwMode="auto">
          <a:xfrm>
            <a:off x="5069116" y="5948335"/>
            <a:ext cx="558427" cy="152400"/>
          </a:xfrm>
          <a:prstGeom prst="triangl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4" name="TextBox 23"/>
          <p:cNvSpPr txBox="1"/>
          <p:nvPr/>
        </p:nvSpPr>
        <p:spPr>
          <a:xfrm>
            <a:off x="5180587" y="4524370"/>
            <a:ext cx="498128" cy="400110"/>
          </a:xfrm>
          <a:prstGeom prst="rect">
            <a:avLst/>
          </a:prstGeom>
          <a:noFill/>
        </p:spPr>
        <p:txBody>
          <a:bodyPr wrap="none" rtlCol="0">
            <a:spAutoFit/>
          </a:bodyPr>
          <a:lstStyle/>
          <a:p>
            <a:r>
              <a:rPr lang="en-US" sz="2000" b="1" dirty="0" smtClean="0"/>
              <a:t>C2</a:t>
            </a:r>
            <a:endParaRPr lang="en-US" b="1" dirty="0"/>
          </a:p>
        </p:txBody>
      </p:sp>
      <p:sp>
        <p:nvSpPr>
          <p:cNvPr id="20" name="Parallelogram 19"/>
          <p:cNvSpPr/>
          <p:nvPr/>
        </p:nvSpPr>
        <p:spPr bwMode="auto">
          <a:xfrm>
            <a:off x="1295400" y="4547675"/>
            <a:ext cx="2436022" cy="1400660"/>
          </a:xfrm>
          <a:prstGeom prst="parallelogram">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6" name="TextBox 25"/>
          <p:cNvSpPr txBox="1"/>
          <p:nvPr/>
        </p:nvSpPr>
        <p:spPr>
          <a:xfrm>
            <a:off x="2256922" y="4476690"/>
            <a:ext cx="455548" cy="400110"/>
          </a:xfrm>
          <a:prstGeom prst="rect">
            <a:avLst/>
          </a:prstGeom>
          <a:noFill/>
        </p:spPr>
        <p:txBody>
          <a:bodyPr wrap="none" rtlCol="0">
            <a:spAutoFit/>
          </a:bodyPr>
          <a:lstStyle/>
          <a:p>
            <a:r>
              <a:rPr lang="en-US" sz="2000" b="1" dirty="0" smtClean="0"/>
              <a:t>S1</a:t>
            </a:r>
            <a:endParaRPr lang="en-US" b="1" dirty="0"/>
          </a:p>
        </p:txBody>
      </p:sp>
      <p:sp>
        <p:nvSpPr>
          <p:cNvPr id="27" name="TextBox 26"/>
          <p:cNvSpPr txBox="1"/>
          <p:nvPr/>
        </p:nvSpPr>
        <p:spPr>
          <a:xfrm>
            <a:off x="1524000" y="4876800"/>
            <a:ext cx="1828800" cy="923330"/>
          </a:xfrm>
          <a:prstGeom prst="rect">
            <a:avLst/>
          </a:prstGeom>
          <a:noFill/>
        </p:spPr>
        <p:txBody>
          <a:bodyPr wrap="square" rtlCol="0">
            <a:spAutoFit/>
          </a:bodyPr>
          <a:lstStyle/>
          <a:p>
            <a:r>
              <a:rPr lang="en-US" sz="1800" dirty="0" smtClean="0"/>
              <a:t>Argument by limits of network interface</a:t>
            </a:r>
            <a:endParaRPr lang="en-US" sz="1800" dirty="0"/>
          </a:p>
        </p:txBody>
      </p:sp>
      <p:sp>
        <p:nvSpPr>
          <p:cNvPr id="25" name="Diamond 24"/>
          <p:cNvSpPr/>
          <p:nvPr/>
        </p:nvSpPr>
        <p:spPr bwMode="auto">
          <a:xfrm>
            <a:off x="6248400" y="3934480"/>
            <a:ext cx="396291" cy="332720"/>
          </a:xfrm>
          <a:prstGeom prst="diamond">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9" name="Diamond 28"/>
          <p:cNvSpPr/>
          <p:nvPr/>
        </p:nvSpPr>
        <p:spPr bwMode="auto">
          <a:xfrm>
            <a:off x="2249366" y="5943599"/>
            <a:ext cx="463103" cy="375005"/>
          </a:xfrm>
          <a:prstGeom prst="diamond">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30" name="Diamond 29"/>
          <p:cNvSpPr/>
          <p:nvPr/>
        </p:nvSpPr>
        <p:spPr bwMode="auto">
          <a:xfrm>
            <a:off x="2286000" y="3685640"/>
            <a:ext cx="427747" cy="403096"/>
          </a:xfrm>
          <a:prstGeom prst="diamond">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65539" name="Straight Arrow Connector 65538"/>
          <p:cNvCxnSpPr>
            <a:stCxn id="3" idx="2"/>
            <a:endCxn id="10" idx="0"/>
          </p:cNvCxnSpPr>
          <p:nvPr/>
        </p:nvCxnSpPr>
        <p:spPr bwMode="auto">
          <a:xfrm flipH="1">
            <a:off x="2486998" y="1812250"/>
            <a:ext cx="2075550" cy="711280"/>
          </a:xfrm>
          <a:prstGeom prst="straightConnector1">
            <a:avLst/>
          </a:prstGeom>
          <a:solidFill>
            <a:schemeClr val="accent1"/>
          </a:solidFill>
          <a:ln w="12700" cap="flat" cmpd="sng" algn="ctr">
            <a:solidFill>
              <a:schemeClr val="tx1"/>
            </a:solidFill>
            <a:prstDash val="solid"/>
            <a:round/>
            <a:headEnd type="none" w="med" len="med"/>
            <a:tailEnd type="triangle" w="lg" len="lg"/>
          </a:ln>
          <a:effectLst/>
        </p:spPr>
      </p:cxnSp>
      <p:cxnSp>
        <p:nvCxnSpPr>
          <p:cNvPr id="65541" name="Straight Arrow Connector 65540"/>
          <p:cNvCxnSpPr>
            <a:stCxn id="3" idx="2"/>
          </p:cNvCxnSpPr>
          <p:nvPr/>
        </p:nvCxnSpPr>
        <p:spPr bwMode="auto">
          <a:xfrm>
            <a:off x="4562548" y="1812250"/>
            <a:ext cx="1954366" cy="682248"/>
          </a:xfrm>
          <a:prstGeom prst="straightConnector1">
            <a:avLst/>
          </a:prstGeom>
          <a:solidFill>
            <a:schemeClr val="accent1"/>
          </a:solidFill>
          <a:ln w="12700" cap="flat" cmpd="sng" algn="ctr">
            <a:solidFill>
              <a:schemeClr val="tx1"/>
            </a:solidFill>
            <a:prstDash val="solid"/>
            <a:round/>
            <a:headEnd type="none" w="med" len="med"/>
            <a:tailEnd type="triangle" w="lg" len="lg"/>
          </a:ln>
          <a:effectLst/>
        </p:spPr>
      </p:cxnSp>
      <p:cxnSp>
        <p:nvCxnSpPr>
          <p:cNvPr id="65543" name="Straight Arrow Connector 65542"/>
          <p:cNvCxnSpPr>
            <a:stCxn id="30" idx="2"/>
          </p:cNvCxnSpPr>
          <p:nvPr/>
        </p:nvCxnSpPr>
        <p:spPr bwMode="auto">
          <a:xfrm flipH="1">
            <a:off x="2484696" y="4088736"/>
            <a:ext cx="15178" cy="481138"/>
          </a:xfrm>
          <a:prstGeom prst="straightConnector1">
            <a:avLst/>
          </a:prstGeom>
          <a:solidFill>
            <a:schemeClr val="accent1"/>
          </a:solidFill>
          <a:ln w="12700" cap="flat" cmpd="sng" algn="ctr">
            <a:solidFill>
              <a:schemeClr val="tx1"/>
            </a:solidFill>
            <a:prstDash val="solid"/>
            <a:round/>
            <a:headEnd type="none" w="med" len="med"/>
            <a:tailEnd type="triangle" w="lg" len="lg"/>
          </a:ln>
          <a:effectLst/>
        </p:spPr>
      </p:cxnSp>
      <p:cxnSp>
        <p:nvCxnSpPr>
          <p:cNvPr id="65545" name="Straight Arrow Connector 65544"/>
          <p:cNvCxnSpPr>
            <a:stCxn id="3" idx="3"/>
            <a:endCxn id="15" idx="1"/>
          </p:cNvCxnSpPr>
          <p:nvPr/>
        </p:nvCxnSpPr>
        <p:spPr bwMode="auto">
          <a:xfrm>
            <a:off x="5934147" y="1077163"/>
            <a:ext cx="582767" cy="347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5547" name="Straight Arrow Connector 65546"/>
          <p:cNvCxnSpPr>
            <a:stCxn id="20" idx="2"/>
            <a:endCxn id="21" idx="1"/>
          </p:cNvCxnSpPr>
          <p:nvPr/>
        </p:nvCxnSpPr>
        <p:spPr bwMode="auto">
          <a:xfrm>
            <a:off x="3556340" y="5248005"/>
            <a:ext cx="674575"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5550" name="TextBox 65549"/>
          <p:cNvSpPr txBox="1"/>
          <p:nvPr/>
        </p:nvSpPr>
        <p:spPr>
          <a:xfrm>
            <a:off x="304800" y="411590"/>
            <a:ext cx="1969685" cy="954107"/>
          </a:xfrm>
          <a:prstGeom prst="rect">
            <a:avLst/>
          </a:prstGeom>
          <a:noFill/>
        </p:spPr>
        <p:txBody>
          <a:bodyPr wrap="none" rtlCol="0">
            <a:spAutoFit/>
          </a:bodyPr>
          <a:lstStyle/>
          <a:p>
            <a:r>
              <a:rPr lang="en-US" sz="2800" b="1" dirty="0" smtClean="0"/>
              <a:t>Safety Case</a:t>
            </a:r>
          </a:p>
          <a:p>
            <a:r>
              <a:rPr lang="en-US" sz="2800" b="1" dirty="0" smtClean="0"/>
              <a:t>Pattern</a:t>
            </a:r>
            <a:endParaRPr lang="en-US" sz="2800" b="1" dirty="0"/>
          </a:p>
        </p:txBody>
      </p:sp>
    </p:spTree>
  </p:cSld>
  <p:clrMapOvr>
    <a:masterClrMapping/>
  </p:clrMapOvr>
  <mc:AlternateContent xmlns:mc="http://schemas.openxmlformats.org/markup-compatibility/2006">
    <mc:Choice xmlns:p14="http://schemas.microsoft.com/office/powerpoint/2010/main" Requires="p14">
      <p:transition spd="slow" p14:dur="2000" advTm="72002"/>
    </mc:Choice>
    <mc:Fallback>
      <p:transition xmlns:p14="http://schemas.microsoft.com/office/powerpoint/2010/main" spd="slow" advTm="72002"/>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Case Pattern</a:t>
            </a:r>
            <a:endParaRPr lang="en-US" dirty="0"/>
          </a:p>
        </p:txBody>
      </p:sp>
      <p:pic>
        <p:nvPicPr>
          <p:cNvPr id="65539" name="Picture 3"/>
          <p:cNvPicPr>
            <a:picLocks noChangeAspect="1" noChangeArrowheads="1"/>
          </p:cNvPicPr>
          <p:nvPr/>
        </p:nvPicPr>
        <p:blipFill>
          <a:blip r:embed="rId4" cstate="print"/>
          <a:srcRect/>
          <a:stretch>
            <a:fillRect/>
          </a:stretch>
        </p:blipFill>
        <p:spPr bwMode="auto">
          <a:xfrm>
            <a:off x="228600" y="228600"/>
            <a:ext cx="7848600" cy="6510408"/>
          </a:xfrm>
          <a:prstGeom prst="rect">
            <a:avLst/>
          </a:prstGeom>
          <a:noFill/>
          <a:ln w="9525">
            <a:noFill/>
            <a:miter lim="800000"/>
            <a:headEnd/>
            <a:tailEnd/>
          </a:ln>
        </p:spPr>
      </p:pic>
      <p:sp>
        <p:nvSpPr>
          <p:cNvPr id="6" name="Slide Number Placeholder 5"/>
          <p:cNvSpPr>
            <a:spLocks noGrp="1"/>
          </p:cNvSpPr>
          <p:nvPr>
            <p:ph type="sldNum" sz="quarter" idx="10"/>
          </p:nvPr>
        </p:nvSpPr>
        <p:spPr/>
        <p:txBody>
          <a:bodyPr/>
          <a:lstStyle/>
          <a:p>
            <a:fld id="{32A1815B-90BB-492F-B5B7-B1B14EB69CB6}" type="slidenum">
              <a:rPr lang="en-US" smtClean="0"/>
              <a:pPr/>
              <a:t>26</a:t>
            </a:fld>
            <a:endParaRPr lang="en-US"/>
          </a:p>
        </p:txBody>
      </p:sp>
      <p:sp>
        <p:nvSpPr>
          <p:cNvPr id="4" name="Rectangle 3"/>
          <p:cNvSpPr/>
          <p:nvPr/>
        </p:nvSpPr>
        <p:spPr bwMode="auto">
          <a:xfrm>
            <a:off x="5562600" y="381000"/>
            <a:ext cx="2667000" cy="91440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pitchFamily="18" charset="0"/>
              </a:rPr>
              <a:t>No additional hazards</a:t>
            </a:r>
            <a:endParaRPr kumimoji="0" lang="en-US" sz="1800" b="0" i="0" u="none" strike="noStrike" cap="none" normalizeH="0" baseline="0" dirty="0" smtClean="0">
              <a:ln>
                <a:noFill/>
              </a:ln>
              <a:solidFill>
                <a:schemeClr val="tx1"/>
              </a:solidFill>
              <a:effectLst/>
              <a:latin typeface="Times" pitchFamily="18" charset="0"/>
            </a:endParaRPr>
          </a:p>
        </p:txBody>
      </p:sp>
      <p:sp>
        <p:nvSpPr>
          <p:cNvPr id="5" name="Oval 4"/>
          <p:cNvSpPr/>
          <p:nvPr/>
        </p:nvSpPr>
        <p:spPr bwMode="auto">
          <a:xfrm>
            <a:off x="2819400" y="0"/>
            <a:ext cx="1981200" cy="1295400"/>
          </a:xfrm>
          <a:prstGeom prst="ellipse">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8" name="Straight Arrow Connector 7"/>
          <p:cNvCxnSpPr>
            <a:endCxn id="5" idx="6"/>
          </p:cNvCxnSpPr>
          <p:nvPr/>
        </p:nvCxnSpPr>
        <p:spPr bwMode="auto">
          <a:xfrm flipH="1" flipV="1">
            <a:off x="4800600" y="647700"/>
            <a:ext cx="762000" cy="38100"/>
          </a:xfrm>
          <a:prstGeom prst="straightConnector1">
            <a:avLst/>
          </a:prstGeom>
          <a:solidFill>
            <a:schemeClr val="accent1"/>
          </a:solidFill>
          <a:ln w="9525" cap="flat" cmpd="sng" algn="ctr">
            <a:solidFill>
              <a:srgbClr val="3366FF"/>
            </a:solidFill>
            <a:prstDash val="solid"/>
            <a:round/>
            <a:headEnd type="none" w="med" len="med"/>
            <a:tailEnd type="arrow"/>
          </a:ln>
          <a:effectLst/>
        </p:spPr>
      </p:cxnSp>
      <p:sp>
        <p:nvSpPr>
          <p:cNvPr id="10" name="Rectangle 9"/>
          <p:cNvSpPr/>
          <p:nvPr/>
        </p:nvSpPr>
        <p:spPr bwMode="auto">
          <a:xfrm>
            <a:off x="5562600" y="381000"/>
            <a:ext cx="2667000" cy="91440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Integration hazards addressed</a:t>
            </a:r>
            <a:endParaRPr kumimoji="0" lang="en-US" sz="1800" b="0" i="0" u="none" strike="noStrike" cap="none" normalizeH="0" baseline="0" dirty="0" smtClean="0">
              <a:ln>
                <a:noFill/>
              </a:ln>
              <a:solidFill>
                <a:schemeClr val="tx1"/>
              </a:solidFill>
              <a:effectLst/>
              <a:latin typeface="Times" pitchFamily="18" charset="0"/>
            </a:endParaRPr>
          </a:p>
        </p:txBody>
      </p:sp>
      <p:sp>
        <p:nvSpPr>
          <p:cNvPr id="11" name="Oval 10"/>
          <p:cNvSpPr/>
          <p:nvPr/>
        </p:nvSpPr>
        <p:spPr bwMode="auto">
          <a:xfrm>
            <a:off x="1676400" y="1219200"/>
            <a:ext cx="1755887" cy="1148080"/>
          </a:xfrm>
          <a:prstGeom prst="ellipse">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12" name="Straight Arrow Connector 11"/>
          <p:cNvCxnSpPr>
            <a:endCxn id="11" idx="6"/>
          </p:cNvCxnSpPr>
          <p:nvPr/>
        </p:nvCxnSpPr>
        <p:spPr bwMode="auto">
          <a:xfrm flipH="1">
            <a:off x="3432287" y="990600"/>
            <a:ext cx="2130313" cy="802640"/>
          </a:xfrm>
          <a:prstGeom prst="straightConnector1">
            <a:avLst/>
          </a:prstGeom>
          <a:solidFill>
            <a:schemeClr val="accent1"/>
          </a:solidFill>
          <a:ln w="9525" cap="flat" cmpd="sng" algn="ctr">
            <a:solidFill>
              <a:srgbClr val="3366FF"/>
            </a:solidFill>
            <a:prstDash val="solid"/>
            <a:round/>
            <a:headEnd type="none" w="med" len="med"/>
            <a:tailEnd type="arrow"/>
          </a:ln>
          <a:effectLst/>
        </p:spPr>
      </p:cxnSp>
      <p:sp>
        <p:nvSpPr>
          <p:cNvPr id="15" name="Rectangle 14"/>
          <p:cNvSpPr/>
          <p:nvPr/>
        </p:nvSpPr>
        <p:spPr bwMode="auto">
          <a:xfrm>
            <a:off x="5562600" y="375920"/>
            <a:ext cx="2667000" cy="91440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Times" pitchFamily="18" charset="0"/>
              </a:rPr>
              <a:t>Monitor actions hazards addressed</a:t>
            </a:r>
            <a:endParaRPr kumimoji="0" lang="en-US" sz="1800" b="0" i="0" u="none" strike="noStrike" cap="none" normalizeH="0" baseline="0" dirty="0" smtClean="0">
              <a:ln>
                <a:noFill/>
              </a:ln>
              <a:solidFill>
                <a:schemeClr val="tx1"/>
              </a:solidFill>
              <a:effectLst/>
              <a:latin typeface="Times" pitchFamily="18" charset="0"/>
            </a:endParaRPr>
          </a:p>
        </p:txBody>
      </p:sp>
      <p:sp>
        <p:nvSpPr>
          <p:cNvPr id="16" name="Oval 15"/>
          <p:cNvSpPr/>
          <p:nvPr/>
        </p:nvSpPr>
        <p:spPr bwMode="auto">
          <a:xfrm>
            <a:off x="4148567" y="1290320"/>
            <a:ext cx="1755887" cy="1148080"/>
          </a:xfrm>
          <a:prstGeom prst="ellipse">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17" name="Straight Arrow Connector 16"/>
          <p:cNvCxnSpPr>
            <a:endCxn id="16" idx="6"/>
          </p:cNvCxnSpPr>
          <p:nvPr/>
        </p:nvCxnSpPr>
        <p:spPr bwMode="auto">
          <a:xfrm flipH="1">
            <a:off x="5904454" y="1290320"/>
            <a:ext cx="420146" cy="574040"/>
          </a:xfrm>
          <a:prstGeom prst="straightConnector1">
            <a:avLst/>
          </a:prstGeom>
          <a:solidFill>
            <a:schemeClr val="accent1"/>
          </a:solidFill>
          <a:ln w="9525" cap="flat" cmpd="sng" algn="ctr">
            <a:solidFill>
              <a:srgbClr val="3366FF"/>
            </a:solidFill>
            <a:prstDash val="solid"/>
            <a:round/>
            <a:headEnd type="none" w="med" len="med"/>
            <a:tailEnd type="arrow"/>
          </a:ln>
          <a:effectLst/>
        </p:spPr>
      </p:cxnSp>
      <p:sp>
        <p:nvSpPr>
          <p:cNvPr id="19" name="Rectangle 18"/>
          <p:cNvSpPr/>
          <p:nvPr/>
        </p:nvSpPr>
        <p:spPr bwMode="auto">
          <a:xfrm>
            <a:off x="5562600" y="375920"/>
            <a:ext cx="2667000" cy="91440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No actions which can cause hazards</a:t>
            </a:r>
            <a:endParaRPr kumimoji="0" lang="en-US" sz="1800" b="0" i="0" u="none" strike="noStrike" cap="none" normalizeH="0" baseline="0" dirty="0" smtClean="0">
              <a:ln>
                <a:noFill/>
              </a:ln>
              <a:solidFill>
                <a:schemeClr val="tx1"/>
              </a:solidFill>
              <a:effectLst/>
              <a:latin typeface="Times" pitchFamily="18" charset="0"/>
            </a:endParaRPr>
          </a:p>
        </p:txBody>
      </p:sp>
      <p:sp>
        <p:nvSpPr>
          <p:cNvPr id="20" name="Oval 19"/>
          <p:cNvSpPr/>
          <p:nvPr/>
        </p:nvSpPr>
        <p:spPr bwMode="auto">
          <a:xfrm rot="20091732">
            <a:off x="2324534" y="2862150"/>
            <a:ext cx="3628035" cy="1385891"/>
          </a:xfrm>
          <a:prstGeom prst="ellipse">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21" name="Straight Arrow Connector 20"/>
          <p:cNvCxnSpPr>
            <a:endCxn id="20" idx="6"/>
          </p:cNvCxnSpPr>
          <p:nvPr/>
        </p:nvCxnSpPr>
        <p:spPr bwMode="auto">
          <a:xfrm flipH="1">
            <a:off x="5780761" y="1290320"/>
            <a:ext cx="696240" cy="1494187"/>
          </a:xfrm>
          <a:prstGeom prst="straightConnector1">
            <a:avLst/>
          </a:prstGeom>
          <a:solidFill>
            <a:schemeClr val="accent1"/>
          </a:solidFill>
          <a:ln w="9525" cap="flat" cmpd="sng" algn="ctr">
            <a:solidFill>
              <a:srgbClr val="3366FF"/>
            </a:solidFill>
            <a:prstDash val="solid"/>
            <a:round/>
            <a:headEnd type="none" w="med" len="med"/>
            <a:tailEnd type="arrow"/>
          </a:ln>
          <a:effectLst/>
        </p:spPr>
      </p:cxnSp>
      <p:sp>
        <p:nvSpPr>
          <p:cNvPr id="30" name="Rectangle 29"/>
          <p:cNvSpPr/>
          <p:nvPr/>
        </p:nvSpPr>
        <p:spPr bwMode="auto">
          <a:xfrm>
            <a:off x="5562600" y="375920"/>
            <a:ext cx="2667000" cy="914400"/>
          </a:xfrm>
          <a:prstGeom prst="rect">
            <a:avLst/>
          </a:prstGeom>
          <a:no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smtClean="0"/>
              <a:t>CAN configured in silent mode, checked by code review</a:t>
            </a:r>
            <a:endParaRPr kumimoji="0" lang="en-US" sz="1800" b="0" i="0" u="none" strike="noStrike" cap="none" normalizeH="0" baseline="0" dirty="0" smtClean="0">
              <a:ln>
                <a:noFill/>
              </a:ln>
              <a:solidFill>
                <a:schemeClr val="tx1"/>
              </a:solidFill>
              <a:effectLst/>
              <a:latin typeface="Times" pitchFamily="18" charset="0"/>
            </a:endParaRPr>
          </a:p>
        </p:txBody>
      </p:sp>
      <p:sp>
        <p:nvSpPr>
          <p:cNvPr id="31" name="Oval 30"/>
          <p:cNvSpPr/>
          <p:nvPr/>
        </p:nvSpPr>
        <p:spPr bwMode="auto">
          <a:xfrm>
            <a:off x="4024874" y="4648200"/>
            <a:ext cx="1755887" cy="1148080"/>
          </a:xfrm>
          <a:prstGeom prst="ellipse">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32" name="Straight Arrow Connector 31"/>
          <p:cNvCxnSpPr>
            <a:endCxn id="31" idx="7"/>
          </p:cNvCxnSpPr>
          <p:nvPr/>
        </p:nvCxnSpPr>
        <p:spPr bwMode="auto">
          <a:xfrm flipH="1">
            <a:off x="5523617" y="1295400"/>
            <a:ext cx="1029584" cy="3520932"/>
          </a:xfrm>
          <a:prstGeom prst="straightConnector1">
            <a:avLst/>
          </a:prstGeom>
          <a:solidFill>
            <a:schemeClr val="accent1"/>
          </a:solidFill>
          <a:ln w="9525" cap="flat" cmpd="sng" algn="ctr">
            <a:solidFill>
              <a:srgbClr val="3366FF"/>
            </a:solidFill>
            <a:prstDash val="solid"/>
            <a:round/>
            <a:headEnd type="none" w="med" len="med"/>
            <a:tailEnd type="arrow"/>
          </a:ln>
          <a:effectLst/>
        </p:spPr>
      </p:cxnSp>
      <p:cxnSp>
        <p:nvCxnSpPr>
          <p:cNvPr id="40" name="Curved Connector 39"/>
          <p:cNvCxnSpPr>
            <a:stCxn id="30" idx="2"/>
          </p:cNvCxnSpPr>
          <p:nvPr/>
        </p:nvCxnSpPr>
        <p:spPr bwMode="auto">
          <a:xfrm rot="5400000">
            <a:off x="3562349" y="3061971"/>
            <a:ext cx="5105402" cy="1562100"/>
          </a:xfrm>
          <a:prstGeom prst="curvedConnector3">
            <a:avLst>
              <a:gd name="adj1" fmla="val 99751"/>
            </a:avLst>
          </a:prstGeom>
          <a:solidFill>
            <a:schemeClr val="accent1"/>
          </a:solidFill>
          <a:ln w="9525" cap="flat" cmpd="sng" algn="ctr">
            <a:solidFill>
              <a:srgbClr val="3366FF"/>
            </a:solidFill>
            <a:prstDash val="solid"/>
            <a:round/>
            <a:headEnd type="none" w="med" len="med"/>
            <a:tailEnd type="arrow"/>
          </a:ln>
          <a:effectLst/>
        </p:spPr>
      </p:cxnSp>
      <p:sp>
        <p:nvSpPr>
          <p:cNvPr id="49" name="Oval 48"/>
          <p:cNvSpPr/>
          <p:nvPr/>
        </p:nvSpPr>
        <p:spPr bwMode="auto">
          <a:xfrm>
            <a:off x="4450080" y="5935980"/>
            <a:ext cx="914400" cy="769620"/>
          </a:xfrm>
          <a:prstGeom prst="ellipse">
            <a:avLst/>
          </a:prstGeom>
          <a:noFill/>
          <a:ln w="28575"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420"/>
    </mc:Choice>
    <mc:Fallback>
      <p:transition xmlns:p14="http://schemas.microsoft.com/office/powerpoint/2010/main" spd="slow" advTm="6242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2"/>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9"/>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0" grpId="0" animBg="1"/>
      <p:bldP spid="10" grpId="1" animBg="1"/>
      <p:bldP spid="11" grpId="0" animBg="1"/>
      <p:bldP spid="11" grpId="1" animBg="1"/>
      <p:bldP spid="15" grpId="0" animBg="1"/>
      <p:bldP spid="15" grpId="1" animBg="1"/>
      <p:bldP spid="16" grpId="0" animBg="1"/>
      <p:bldP spid="16" grpId="1" animBg="1"/>
      <p:bldP spid="16" grpId="2" animBg="1"/>
      <p:bldP spid="19" grpId="0" animBg="1"/>
      <p:bldP spid="19" grpId="1" animBg="1"/>
      <p:bldP spid="20" grpId="0" animBg="1"/>
      <p:bldP spid="20" grpId="1" animBg="1"/>
      <p:bldP spid="30" grpId="0" animBg="1"/>
      <p:bldP spid="31" grpId="0" animBg="1"/>
      <p:bldP spid="4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638800" y="1219200"/>
            <a:ext cx="2971800" cy="4267200"/>
          </a:xfrm>
          <a:prstGeom prst="rect">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mn-lt"/>
              </a:rPr>
              <a:t>Practical Issues</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rPr>
              <a:t>Algorithm</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mn-lt"/>
            </a:endParaRPr>
          </a:p>
        </p:txBody>
      </p:sp>
      <p:sp>
        <p:nvSpPr>
          <p:cNvPr id="6" name="Trapezoid 5"/>
          <p:cNvSpPr/>
          <p:nvPr/>
        </p:nvSpPr>
        <p:spPr bwMode="auto">
          <a:xfrm rot="16200000">
            <a:off x="2952750" y="476251"/>
            <a:ext cx="800100" cy="4572000"/>
          </a:xfrm>
          <a:prstGeom prst="trapezoid">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Intro</a:t>
            </a:r>
          </a:p>
          <a:p>
            <a:r>
              <a:rPr lang="en-US" dirty="0" smtClean="0"/>
              <a:t>Architecture</a:t>
            </a:r>
          </a:p>
          <a:p>
            <a:r>
              <a:rPr lang="en-US" b="1" dirty="0" smtClean="0"/>
              <a:t>Formalisms</a:t>
            </a:r>
          </a:p>
          <a:p>
            <a:r>
              <a:rPr lang="en-US" dirty="0" smtClean="0"/>
              <a:t>Monitor Implementation</a:t>
            </a:r>
          </a:p>
          <a:p>
            <a:r>
              <a:rPr lang="en-US" dirty="0" smtClean="0"/>
              <a:t>Monitor Evaluation</a:t>
            </a:r>
          </a:p>
          <a:p>
            <a:r>
              <a:rPr lang="en-US" dirty="0" smtClean="0"/>
              <a:t>Conclusion</a:t>
            </a:r>
            <a:endParaRPr lang="en-US"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27</a:t>
            </a:fld>
            <a:endParaRPr lang="en-US"/>
          </a:p>
        </p:txBody>
      </p:sp>
    </p:spTree>
    <p:extLst>
      <p:ext uri="{BB962C8B-B14F-4D97-AF65-F5344CB8AC3E}">
        <p14:creationId xmlns:p14="http://schemas.microsoft.com/office/powerpoint/2010/main" val="243429059"/>
      </p:ext>
    </p:extLst>
  </p:cSld>
  <p:clrMapOvr>
    <a:masterClrMapping/>
  </p:clrMapOvr>
  <mc:AlternateContent xmlns:mc="http://schemas.openxmlformats.org/markup-compatibility/2006">
    <mc:Choice xmlns:p14="http://schemas.microsoft.com/office/powerpoint/2010/main" Requires="p14">
      <p:transition spd="slow" p14:dur="2000" advTm="15464"/>
    </mc:Choice>
    <mc:Fallback>
      <p:transition xmlns:p14="http://schemas.microsoft.com/office/powerpoint/2010/main" spd="slow" advTm="15464"/>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Issues</a:t>
            </a:r>
            <a:endParaRPr lang="en-US" dirty="0"/>
          </a:p>
        </p:txBody>
      </p:sp>
      <p:sp>
        <p:nvSpPr>
          <p:cNvPr id="3" name="Content Placeholder 2"/>
          <p:cNvSpPr>
            <a:spLocks noGrp="1"/>
          </p:cNvSpPr>
          <p:nvPr>
            <p:ph idx="1"/>
          </p:nvPr>
        </p:nvSpPr>
        <p:spPr/>
        <p:txBody>
          <a:bodyPr/>
          <a:lstStyle/>
          <a:p>
            <a:r>
              <a:rPr lang="en-US" sz="2400" dirty="0" smtClean="0"/>
              <a:t>Time-triggered, sampling based monitoring</a:t>
            </a:r>
          </a:p>
          <a:p>
            <a:pPr lvl="1"/>
            <a:r>
              <a:rPr lang="en-US" sz="2000" dirty="0" smtClean="0"/>
              <a:t>Predictable overhead, no execution </a:t>
            </a:r>
            <a:r>
              <a:rPr lang="en-US" sz="2000" dirty="0" smtClean="0"/>
              <a:t>bursts</a:t>
            </a:r>
          </a:p>
          <a:p>
            <a:pPr lvl="1"/>
            <a:r>
              <a:rPr lang="en-US" sz="2000" dirty="0" smtClean="0"/>
              <a:t>Event triggered networks can be sampled</a:t>
            </a:r>
            <a:endParaRPr lang="en-US" sz="2000" dirty="0" smtClean="0"/>
          </a:p>
          <a:p>
            <a:pPr marL="0" indent="0">
              <a:buNone/>
            </a:pPr>
            <a:endParaRPr lang="en-US" sz="2400" dirty="0" smtClean="0"/>
          </a:p>
          <a:p>
            <a:r>
              <a:rPr lang="en-US" sz="2400" dirty="0" smtClean="0"/>
              <a:t>Use two-valued logic in a three-valued way</a:t>
            </a:r>
          </a:p>
          <a:p>
            <a:pPr lvl="1"/>
            <a:r>
              <a:rPr lang="en-US" sz="2000" dirty="0" smtClean="0"/>
              <a:t>Algorith</a:t>
            </a:r>
            <a:r>
              <a:rPr lang="en-US" sz="2000" dirty="0" smtClean="0"/>
              <a:t>m delays answering inconclusive questions</a:t>
            </a:r>
          </a:p>
          <a:p>
            <a:pPr lvl="2"/>
            <a:r>
              <a:rPr lang="en-US" sz="1800" dirty="0" smtClean="0"/>
              <a:t>Distinguishes good/bad </a:t>
            </a:r>
            <a:r>
              <a:rPr lang="en-US" sz="1800" dirty="0" err="1" smtClean="0"/>
              <a:t>vs</a:t>
            </a:r>
            <a:r>
              <a:rPr lang="en-US" sz="1800" dirty="0" smtClean="0"/>
              <a:t> inconclusive trace prefixes</a:t>
            </a:r>
          </a:p>
        </p:txBody>
      </p:sp>
      <p:sp>
        <p:nvSpPr>
          <p:cNvPr id="4" name="Slide Number Placeholder 3"/>
          <p:cNvSpPr>
            <a:spLocks noGrp="1"/>
          </p:cNvSpPr>
          <p:nvPr>
            <p:ph type="sldNum" sz="quarter" idx="10"/>
          </p:nvPr>
        </p:nvSpPr>
        <p:spPr/>
        <p:txBody>
          <a:bodyPr/>
          <a:lstStyle/>
          <a:p>
            <a:fld id="{32A1815B-90BB-492F-B5B7-B1B14EB69CB6}" type="slidenum">
              <a:rPr lang="en-US" smtClean="0"/>
              <a:pPr/>
              <a:t>28</a:t>
            </a:fld>
            <a:endParaRPr lang="en-US"/>
          </a:p>
        </p:txBody>
      </p:sp>
      <p:pic>
        <p:nvPicPr>
          <p:cNvPr id="56" name="Picture 5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833" y="4876801"/>
            <a:ext cx="3238500" cy="368300"/>
          </a:xfrm>
          <a:prstGeom prst="rect">
            <a:avLst/>
          </a:prstGeom>
        </p:spPr>
      </p:pic>
      <p:pic>
        <p:nvPicPr>
          <p:cNvPr id="57" name="Picture 56"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4876801"/>
            <a:ext cx="3238500" cy="368300"/>
          </a:xfrm>
          <a:prstGeom prst="rect">
            <a:avLst/>
          </a:prstGeom>
        </p:spPr>
      </p:pic>
      <p:pic>
        <p:nvPicPr>
          <p:cNvPr id="59" name="Picture 5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4876801"/>
            <a:ext cx="2552700" cy="368300"/>
          </a:xfrm>
          <a:prstGeom prst="rect">
            <a:avLst/>
          </a:prstGeom>
        </p:spPr>
      </p:pic>
      <p:pic>
        <p:nvPicPr>
          <p:cNvPr id="61" name="Picture 60"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8700" y="5000323"/>
            <a:ext cx="3162300" cy="381000"/>
          </a:xfrm>
          <a:prstGeom prst="rect">
            <a:avLst/>
          </a:prstGeom>
        </p:spPr>
      </p:pic>
      <p:pic>
        <p:nvPicPr>
          <p:cNvPr id="62" name="Picture 6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7795" y="4657423"/>
            <a:ext cx="3162300" cy="723900"/>
          </a:xfrm>
          <a:prstGeom prst="rect">
            <a:avLst/>
          </a:prstGeom>
        </p:spPr>
      </p:pic>
      <p:pic>
        <p:nvPicPr>
          <p:cNvPr id="63" name="Picture 62"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7795" y="4657423"/>
            <a:ext cx="3162300" cy="723900"/>
          </a:xfrm>
          <a:prstGeom prst="rect">
            <a:avLst/>
          </a:prstGeom>
        </p:spPr>
      </p:pic>
      <p:pic>
        <p:nvPicPr>
          <p:cNvPr id="64" name="Picture 63"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38700" y="4648200"/>
            <a:ext cx="3162300" cy="723900"/>
          </a:xfrm>
          <a:prstGeom prst="rect">
            <a:avLst/>
          </a:prstGeom>
        </p:spPr>
      </p:pic>
      <p:pic>
        <p:nvPicPr>
          <p:cNvPr id="65" name="Picture 64"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37795" y="4660900"/>
            <a:ext cx="3162300" cy="711200"/>
          </a:xfrm>
          <a:prstGeom prst="rect">
            <a:avLst/>
          </a:prstGeom>
        </p:spPr>
      </p:pic>
      <p:pic>
        <p:nvPicPr>
          <p:cNvPr id="67" name="Picture 66"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90600" y="4876801"/>
            <a:ext cx="3162300" cy="368300"/>
          </a:xfrm>
          <a:prstGeom prst="rect">
            <a:avLst/>
          </a:prstGeom>
        </p:spPr>
      </p:pic>
    </p:spTree>
    <p:custDataLst>
      <p:tags r:id="rId1"/>
    </p:custDataLst>
    <p:extLst>
      <p:ext uri="{BB962C8B-B14F-4D97-AF65-F5344CB8AC3E}">
        <p14:creationId xmlns:p14="http://schemas.microsoft.com/office/powerpoint/2010/main" val="1601556970"/>
      </p:ext>
    </p:extLst>
  </p:cSld>
  <p:clrMapOvr>
    <a:masterClrMapping/>
  </p:clrMapOvr>
  <mc:AlternateContent xmlns:mc="http://schemas.openxmlformats.org/markup-compatibility/2006">
    <mc:Choice xmlns:p14="http://schemas.microsoft.com/office/powerpoint/2010/main" Requires="p14">
      <p:transition spd="slow" p14:dur="2000" advTm="185368"/>
    </mc:Choice>
    <mc:Fallback>
      <p:transition xmlns:p14="http://schemas.microsoft.com/office/powerpoint/2010/main" spd="slow" advTm="18536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7"/>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6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63"/>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56"/>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Bounded Logic</a:t>
            </a:r>
          </a:p>
        </p:txBody>
      </p:sp>
      <p:sp>
        <p:nvSpPr>
          <p:cNvPr id="5" name="Slide Number Placeholder 4"/>
          <p:cNvSpPr>
            <a:spLocks noGrp="1"/>
          </p:cNvSpPr>
          <p:nvPr>
            <p:ph type="sldNum" sz="quarter" idx="10"/>
          </p:nvPr>
        </p:nvSpPr>
        <p:spPr/>
        <p:txBody>
          <a:bodyPr/>
          <a:lstStyle/>
          <a:p>
            <a:fld id="{32A1815B-90BB-492F-B5B7-B1B14EB69CB6}" type="slidenum">
              <a:rPr lang="en-US" smtClean="0"/>
              <a:pPr/>
              <a:t>29</a:t>
            </a:fld>
            <a:endParaRPr lang="en-US"/>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1295400"/>
            <a:ext cx="8089900" cy="4838700"/>
          </a:xfrm>
          <a:prstGeom prst="rect">
            <a:avLst/>
          </a:prstGeom>
        </p:spPr>
      </p:pic>
    </p:spTree>
    <p:extLst>
      <p:ext uri="{BB962C8B-B14F-4D97-AF65-F5344CB8AC3E}">
        <p14:creationId xmlns:p14="http://schemas.microsoft.com/office/powerpoint/2010/main" val="4033514430"/>
      </p:ext>
    </p:extLst>
  </p:cSld>
  <p:clrMapOvr>
    <a:masterClrMapping/>
  </p:clrMapOvr>
  <mc:AlternateContent xmlns:mc="http://schemas.openxmlformats.org/markup-compatibility/2006">
    <mc:Choice xmlns:p14="http://schemas.microsoft.com/office/powerpoint/2010/main" Requires="p14">
      <p:transition spd="slow" p14:dur="2000" advTm="59754"/>
    </mc:Choice>
    <mc:Fallback>
      <p:transition xmlns:p14="http://schemas.microsoft.com/office/powerpoint/2010/main" spd="slow" advTm="59754"/>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685800" y="1143000"/>
            <a:ext cx="7772400" cy="4572000"/>
          </a:xfrm>
        </p:spPr>
        <p:txBody>
          <a:bodyPr/>
          <a:lstStyle/>
          <a:p>
            <a:r>
              <a:rPr lang="en-US" sz="2400" dirty="0" smtClean="0"/>
              <a:t>Building complex embedded systems is difficult</a:t>
            </a:r>
            <a:endParaRPr lang="en-US" dirty="0" smtClean="0"/>
          </a:p>
        </p:txBody>
      </p:sp>
      <p:pic>
        <p:nvPicPr>
          <p:cNvPr id="63491" name="Picture 3" descr="C:\Users\akane\Documents\Research\TeX\thesis\img\news_nissan.png"/>
          <p:cNvPicPr>
            <a:picLocks noChangeAspect="1" noChangeArrowheads="1"/>
          </p:cNvPicPr>
          <p:nvPr/>
        </p:nvPicPr>
        <p:blipFill>
          <a:blip r:embed="rId4" cstate="print"/>
          <a:srcRect/>
          <a:stretch>
            <a:fillRect/>
          </a:stretch>
        </p:blipFill>
        <p:spPr bwMode="auto">
          <a:xfrm>
            <a:off x="838200" y="1752600"/>
            <a:ext cx="4782179" cy="4248150"/>
          </a:xfrm>
          <a:prstGeom prst="rect">
            <a:avLst/>
          </a:prstGeom>
          <a:noFill/>
        </p:spPr>
      </p:pic>
      <p:pic>
        <p:nvPicPr>
          <p:cNvPr id="63490" name="Picture 2" descr="C:\Users\akane\Documents\Research\TeX\thesis\img\news_honda.png"/>
          <p:cNvPicPr>
            <a:picLocks noChangeAspect="1" noChangeArrowheads="1"/>
          </p:cNvPicPr>
          <p:nvPr/>
        </p:nvPicPr>
        <p:blipFill>
          <a:blip r:embed="rId5" cstate="print"/>
          <a:srcRect/>
          <a:stretch>
            <a:fillRect/>
          </a:stretch>
        </p:blipFill>
        <p:spPr bwMode="auto">
          <a:xfrm>
            <a:off x="1828800" y="1905000"/>
            <a:ext cx="5553076" cy="4171950"/>
          </a:xfrm>
          <a:prstGeom prst="rect">
            <a:avLst/>
          </a:prstGeom>
          <a:noFill/>
        </p:spPr>
      </p:pic>
      <p:pic>
        <p:nvPicPr>
          <p:cNvPr id="63493" name="Picture 5" descr="C:\Users\akane\Documents\Research\TeX\thesis\img\news_med.png"/>
          <p:cNvPicPr>
            <a:picLocks noChangeAspect="1" noChangeArrowheads="1"/>
          </p:cNvPicPr>
          <p:nvPr/>
        </p:nvPicPr>
        <p:blipFill rotWithShape="1">
          <a:blip r:embed="rId6" cstate="print"/>
          <a:srcRect b="35198"/>
          <a:stretch/>
        </p:blipFill>
        <p:spPr bwMode="auto">
          <a:xfrm>
            <a:off x="3198812" y="3869267"/>
            <a:ext cx="5259388" cy="2302933"/>
          </a:xfrm>
          <a:prstGeom prst="rect">
            <a:avLst/>
          </a:prstGeom>
          <a:noFill/>
        </p:spPr>
      </p:pic>
      <p:pic>
        <p:nvPicPr>
          <p:cNvPr id="63495" name="Picture 7" descr="C:\Users\akane\Documents\Research\TeX\thesis\img\news_toyota2.png"/>
          <p:cNvPicPr>
            <a:picLocks noChangeAspect="1" noChangeArrowheads="1"/>
          </p:cNvPicPr>
          <p:nvPr/>
        </p:nvPicPr>
        <p:blipFill rotWithShape="1">
          <a:blip r:embed="rId7" cstate="print"/>
          <a:srcRect r="17701"/>
          <a:stretch/>
        </p:blipFill>
        <p:spPr bwMode="auto">
          <a:xfrm>
            <a:off x="3200400" y="1905000"/>
            <a:ext cx="5410200" cy="1990725"/>
          </a:xfrm>
          <a:prstGeom prst="rect">
            <a:avLst/>
          </a:prstGeom>
          <a:noFill/>
        </p:spPr>
      </p:pic>
      <p:sp>
        <p:nvSpPr>
          <p:cNvPr id="13" name="Slide Number Placeholder 12"/>
          <p:cNvSpPr>
            <a:spLocks noGrp="1"/>
          </p:cNvSpPr>
          <p:nvPr>
            <p:ph type="sldNum" sz="quarter" idx="10"/>
          </p:nvPr>
        </p:nvSpPr>
        <p:spPr/>
        <p:txBody>
          <a:bodyPr/>
          <a:lstStyle/>
          <a:p>
            <a:fld id="{32A1815B-90BB-492F-B5B7-B1B14EB69CB6}" type="slidenum">
              <a:rPr lang="en-US" smtClean="0"/>
              <a:pPr/>
              <a:t>3</a:t>
            </a:fld>
            <a:endParaRPr 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813"/>
    </mc:Choice>
    <mc:Fallback>
      <p:transition xmlns:p14="http://schemas.microsoft.com/office/powerpoint/2010/main" spd="slow" advTm="8081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smtClean="0"/>
              <a:t>Algorithm Basics</a:t>
            </a:r>
          </a:p>
        </p:txBody>
      </p:sp>
      <p:sp>
        <p:nvSpPr>
          <p:cNvPr id="22531" name="Content Placeholder 2"/>
          <p:cNvSpPr>
            <a:spLocks noGrp="1"/>
          </p:cNvSpPr>
          <p:nvPr>
            <p:ph idx="1"/>
          </p:nvPr>
        </p:nvSpPr>
        <p:spPr>
          <a:xfrm>
            <a:off x="685800" y="1295400"/>
            <a:ext cx="7770813" cy="4876800"/>
          </a:xfrm>
        </p:spPr>
        <p:txBody>
          <a:bodyPr/>
          <a:lstStyle/>
          <a:p>
            <a:pPr>
              <a:buFont typeface="Arial" charset="0"/>
              <a:buChar char="•"/>
            </a:pPr>
            <a:r>
              <a:rPr lang="en-US" sz="2000" dirty="0" smtClean="0"/>
              <a:t>Algorithm is built on residues and history structures</a:t>
            </a:r>
          </a:p>
          <a:p>
            <a:pPr>
              <a:buFont typeface="Arial" charset="0"/>
              <a:buChar char="•"/>
            </a:pPr>
            <a:endParaRPr lang="en-US" sz="2000" dirty="0" smtClean="0"/>
          </a:p>
          <a:p>
            <a:pPr>
              <a:buFont typeface="Arial" charset="0"/>
              <a:buChar char="•"/>
            </a:pPr>
            <a:endParaRPr lang="en-US" sz="2000" dirty="0" smtClean="0"/>
          </a:p>
          <a:p>
            <a:pPr marL="0" indent="0"/>
            <a:endParaRPr lang="en-US" sz="2000" dirty="0" smtClean="0"/>
          </a:p>
          <a:p>
            <a:pPr>
              <a:buFont typeface="Arial" charset="0"/>
              <a:buChar char="•"/>
            </a:pPr>
            <a:endParaRPr lang="en-US" sz="2000" dirty="0" smtClean="0"/>
          </a:p>
          <a:p>
            <a:pPr>
              <a:buFont typeface="Arial" charset="0"/>
              <a:buChar char="•"/>
            </a:pPr>
            <a:endParaRPr lang="en-US" sz="2000" dirty="0" smtClean="0"/>
          </a:p>
          <a:p>
            <a:pPr>
              <a:buFont typeface="Arial" charset="0"/>
              <a:buChar char="•"/>
            </a:pPr>
            <a:endParaRPr lang="en-US" sz="2000" dirty="0" smtClean="0"/>
          </a:p>
          <a:p>
            <a:pPr>
              <a:buFont typeface="Arial" charset="0"/>
              <a:buChar char="•"/>
            </a:pPr>
            <a:r>
              <a:rPr lang="en-US" sz="2000" dirty="0" smtClean="0"/>
              <a:t>Primary work is done by the </a:t>
            </a:r>
            <a:r>
              <a:rPr lang="en-US" sz="2000" b="1" dirty="0" smtClean="0"/>
              <a:t>reduce</a:t>
            </a:r>
            <a:r>
              <a:rPr lang="en-US" sz="2000" dirty="0" smtClean="0"/>
              <a:t>() function</a:t>
            </a:r>
          </a:p>
          <a:p>
            <a:pPr lvl="1">
              <a:buFont typeface="Arial" charset="0"/>
              <a:buChar char="•"/>
            </a:pPr>
            <a:endParaRPr lang="en-US" sz="1800" dirty="0" smtClean="0"/>
          </a:p>
          <a:p>
            <a:pPr lvl="1">
              <a:buFont typeface="Arial" charset="0"/>
              <a:buChar char="•"/>
            </a:pPr>
            <a:endParaRPr lang="en-US" sz="1800" dirty="0"/>
          </a:p>
          <a:p>
            <a:pPr lvl="1">
              <a:buFont typeface="Arial" charset="0"/>
              <a:buChar char="•"/>
            </a:pPr>
            <a:r>
              <a:rPr lang="en-US" sz="1800" dirty="0" smtClean="0"/>
              <a:t>Rewrites residue formula based on history and state</a:t>
            </a:r>
            <a:endParaRPr lang="en-US" sz="1400" dirty="0" smtClean="0"/>
          </a:p>
          <a:p>
            <a:pPr lvl="1">
              <a:buFont typeface="Arial" charset="0"/>
              <a:buChar char="•"/>
            </a:pPr>
            <a:r>
              <a:rPr lang="en-US" sz="1800" dirty="0"/>
              <a:t>U</a:t>
            </a:r>
            <a:r>
              <a:rPr lang="en-US" sz="1800" dirty="0" smtClean="0"/>
              <a:t>sed recursively over </a:t>
            </a:r>
            <a:r>
              <a:rPr lang="en-US" sz="1800" dirty="0" err="1" smtClean="0"/>
              <a:t>subformula</a:t>
            </a:r>
            <a:r>
              <a:rPr lang="en-US" sz="1800" dirty="0" smtClean="0"/>
              <a:t> to build up state history</a:t>
            </a:r>
          </a:p>
          <a:p>
            <a:pPr lvl="1">
              <a:buFont typeface="Arial" charset="0"/>
              <a:buChar char="•"/>
            </a:pPr>
            <a:endParaRPr lang="en-US" sz="1800" dirty="0" smtClean="0"/>
          </a:p>
        </p:txBody>
      </p:sp>
      <p:sp>
        <p:nvSpPr>
          <p:cNvPr id="6" name="Slide Number Placeholder 5"/>
          <p:cNvSpPr>
            <a:spLocks noGrp="1"/>
          </p:cNvSpPr>
          <p:nvPr>
            <p:ph type="sldNum" sz="quarter" idx="10"/>
          </p:nvPr>
        </p:nvSpPr>
        <p:spPr/>
        <p:txBody>
          <a:bodyPr/>
          <a:lstStyle/>
          <a:p>
            <a:fld id="{32A1815B-90BB-492F-B5B7-B1B14EB69CB6}" type="slidenum">
              <a:rPr lang="en-US" smtClean="0"/>
              <a:pPr/>
              <a:t>30</a:t>
            </a:fld>
            <a:endParaRPr lang="en-US"/>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530" y="4406824"/>
            <a:ext cx="4546600" cy="3937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79600"/>
            <a:ext cx="7848600" cy="1854200"/>
          </a:xfrm>
          <a:prstGeom prst="rect">
            <a:avLst/>
          </a:prstGeom>
        </p:spPr>
      </p:pic>
    </p:spTree>
    <p:extLst>
      <p:ext uri="{BB962C8B-B14F-4D97-AF65-F5344CB8AC3E}">
        <p14:creationId xmlns:p14="http://schemas.microsoft.com/office/powerpoint/2010/main" val="588191268"/>
      </p:ext>
    </p:extLst>
  </p:cSld>
  <p:clrMapOvr>
    <a:masterClrMapping/>
  </p:clrMapOvr>
  <mc:AlternateContent xmlns:mc="http://schemas.openxmlformats.org/markup-compatibility/2006">
    <mc:Choice xmlns:p14="http://schemas.microsoft.com/office/powerpoint/2010/main" Requires="p14">
      <p:transition spd="slow" p14:dur="2000" advTm="110442"/>
    </mc:Choice>
    <mc:Fallback>
      <p:transition xmlns:p14="http://schemas.microsoft.com/office/powerpoint/2010/main" spd="slow" advTm="110442"/>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Aggressive Algorithm</a:t>
            </a:r>
            <a:endParaRPr lang="en-US" dirty="0"/>
          </a:p>
        </p:txBody>
      </p:sp>
      <p:cxnSp>
        <p:nvCxnSpPr>
          <p:cNvPr id="6" name="Straight Connector 5"/>
          <p:cNvCxnSpPr/>
          <p:nvPr/>
        </p:nvCxnSpPr>
        <p:spPr bwMode="auto">
          <a:xfrm>
            <a:off x="762000" y="2209800"/>
            <a:ext cx="73152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Slide Number Placeholder 6"/>
          <p:cNvSpPr>
            <a:spLocks noGrp="1"/>
          </p:cNvSpPr>
          <p:nvPr>
            <p:ph type="sldNum" sz="quarter" idx="10"/>
          </p:nvPr>
        </p:nvSpPr>
        <p:spPr/>
        <p:txBody>
          <a:bodyPr/>
          <a:lstStyle/>
          <a:p>
            <a:fld id="{32A1815B-90BB-492F-B5B7-B1B14EB69CB6}" type="slidenum">
              <a:rPr lang="en-US" smtClean="0"/>
              <a:pPr/>
              <a:t>31</a:t>
            </a:fld>
            <a:endParaRPr lang="en-US"/>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794" y="1143000"/>
            <a:ext cx="7010400" cy="863600"/>
          </a:xfrm>
          <a:prstGeom prst="rect">
            <a:avLst/>
          </a:prstGeom>
        </p:spPr>
      </p:pic>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362200"/>
            <a:ext cx="7569200" cy="3517900"/>
          </a:xfrm>
          <a:prstGeom prst="rect">
            <a:avLst/>
          </a:prstGeom>
        </p:spPr>
      </p:pic>
    </p:spTree>
    <p:extLst>
      <p:ext uri="{BB962C8B-B14F-4D97-AF65-F5344CB8AC3E}">
        <p14:creationId xmlns:p14="http://schemas.microsoft.com/office/powerpoint/2010/main" val="3177790769"/>
      </p:ext>
    </p:extLst>
  </p:cSld>
  <p:clrMapOvr>
    <a:masterClrMapping/>
  </p:clrMapOvr>
  <mc:AlternateContent xmlns:mc="http://schemas.openxmlformats.org/markup-compatibility/2006">
    <mc:Choice xmlns:p14="http://schemas.microsoft.com/office/powerpoint/2010/main" Requires="p14">
      <p:transition spd="slow" p14:dur="2000" advTm="116676"/>
    </mc:Choice>
    <mc:Fallback>
      <p:transition xmlns:p14="http://schemas.microsoft.com/office/powerpoint/2010/main" spd="slow" advTm="116676"/>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Walkthrough</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32</a:t>
            </a:fld>
            <a:endParaRPr lang="en-US"/>
          </a:p>
        </p:txBody>
      </p:sp>
      <p:pic>
        <p:nvPicPr>
          <p:cNvPr id="13" name="Picture 1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699000"/>
            <a:ext cx="1206500" cy="1549400"/>
          </a:xfrm>
          <a:prstGeom prst="rect">
            <a:avLst/>
          </a:prstGeom>
        </p:spPr>
      </p:pic>
      <p:pic>
        <p:nvPicPr>
          <p:cNvPr id="20" name="Picture 1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990600"/>
            <a:ext cx="3987800" cy="3352800"/>
          </a:xfrm>
          <a:prstGeom prst="rect">
            <a:avLst/>
          </a:prstGeom>
        </p:spPr>
      </p:pic>
    </p:spTree>
    <p:extLst>
      <p:ext uri="{BB962C8B-B14F-4D97-AF65-F5344CB8AC3E}">
        <p14:creationId xmlns:p14="http://schemas.microsoft.com/office/powerpoint/2010/main" val="987485559"/>
      </p:ext>
    </p:extLst>
  </p:cSld>
  <p:clrMapOvr>
    <a:masterClrMapping/>
  </p:clrMapOvr>
  <mc:AlternateContent xmlns:mc="http://schemas.openxmlformats.org/markup-compatibility/2006">
    <mc:Choice xmlns:p14="http://schemas.microsoft.com/office/powerpoint/2010/main" Requires="p14">
      <p:transition spd="slow" p14:dur="2000" advTm="24678"/>
    </mc:Choice>
    <mc:Fallback>
      <p:transition xmlns:p14="http://schemas.microsoft.com/office/powerpoint/2010/main" spd="slow" advTm="24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Walkthrough</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33</a:t>
            </a:fld>
            <a:endParaRPr lang="en-US"/>
          </a:p>
        </p:txBody>
      </p:sp>
      <p:pic>
        <p:nvPicPr>
          <p:cNvPr id="15" name="Picture 1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4699000"/>
            <a:ext cx="1206500" cy="15494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990600"/>
            <a:ext cx="3987800" cy="3352800"/>
          </a:xfrm>
          <a:prstGeom prst="rect">
            <a:avLst/>
          </a:prstGeom>
        </p:spPr>
      </p:pic>
      <p:sp>
        <p:nvSpPr>
          <p:cNvPr id="6" name="Rectangle 5"/>
          <p:cNvSpPr/>
          <p:nvPr/>
        </p:nvSpPr>
        <p:spPr bwMode="auto">
          <a:xfrm>
            <a:off x="2057400" y="2743200"/>
            <a:ext cx="1828800" cy="457200"/>
          </a:xfrm>
          <a:prstGeom prst="rect">
            <a:avLst/>
          </a:prstGeom>
          <a:noFill/>
          <a:ln>
            <a:solidFill>
              <a:srgbClr val="4F81BD"/>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10" name="Straight Arrow Connector 9"/>
          <p:cNvCxnSpPr/>
          <p:nvPr/>
        </p:nvCxnSpPr>
        <p:spPr bwMode="auto">
          <a:xfrm flipV="1">
            <a:off x="2438400" y="3200400"/>
            <a:ext cx="152400" cy="228600"/>
          </a:xfrm>
          <a:prstGeom prst="straightConnector1">
            <a:avLst/>
          </a:prstGeom>
          <a:solidFill>
            <a:schemeClr val="accent1"/>
          </a:solidFill>
          <a:ln w="9525" cap="flat" cmpd="sng" algn="ctr">
            <a:solidFill>
              <a:srgbClr val="4F81BD"/>
            </a:solidFill>
            <a:prstDash val="solid"/>
            <a:round/>
            <a:headEnd type="none" w="med" len="med"/>
            <a:tailEnd type="arrow"/>
          </a:ln>
          <a:effectLst/>
        </p:spPr>
      </p:cxnSp>
    </p:spTree>
    <p:custDataLst>
      <p:tags r:id="rId1"/>
    </p:custDataLst>
    <p:extLst>
      <p:ext uri="{BB962C8B-B14F-4D97-AF65-F5344CB8AC3E}">
        <p14:creationId xmlns:p14="http://schemas.microsoft.com/office/powerpoint/2010/main" val="3169029979"/>
      </p:ext>
    </p:extLst>
  </p:cSld>
  <p:clrMapOvr>
    <a:masterClrMapping/>
  </p:clrMapOvr>
  <mc:AlternateContent xmlns:mc="http://schemas.openxmlformats.org/markup-compatibility/2006">
    <mc:Choice xmlns:p14="http://schemas.microsoft.com/office/powerpoint/2010/main" Requires="p14">
      <p:transition spd="slow" p14:dur="2000" advTm="39578"/>
    </mc:Choice>
    <mc:Fallback>
      <p:transition xmlns:p14="http://schemas.microsoft.com/office/powerpoint/2010/main" spd="slow" advTm="3957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Walkthrough</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34</a:t>
            </a:fld>
            <a:endParaRPr lang="en-US"/>
          </a:p>
        </p:txBody>
      </p:sp>
      <p:pic>
        <p:nvPicPr>
          <p:cNvPr id="16" name="Picture 1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4699000"/>
            <a:ext cx="1841500" cy="1549400"/>
          </a:xfrm>
          <a:prstGeom prst="rect">
            <a:avLst/>
          </a:prstGeom>
        </p:spPr>
      </p:pic>
      <p:pic>
        <p:nvPicPr>
          <p:cNvPr id="6" name="Picture 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990600"/>
            <a:ext cx="3987800" cy="3352800"/>
          </a:xfrm>
          <a:prstGeom prst="rect">
            <a:avLst/>
          </a:prstGeom>
        </p:spPr>
      </p:pic>
      <p:sp>
        <p:nvSpPr>
          <p:cNvPr id="14" name="Rectangle 13"/>
          <p:cNvSpPr/>
          <p:nvPr/>
        </p:nvSpPr>
        <p:spPr bwMode="auto">
          <a:xfrm>
            <a:off x="2057400" y="2743200"/>
            <a:ext cx="1828800" cy="457200"/>
          </a:xfrm>
          <a:prstGeom prst="rect">
            <a:avLst/>
          </a:prstGeom>
          <a:noFill/>
          <a:ln>
            <a:solidFill>
              <a:srgbClr val="4F81BD"/>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20" name="Straight Arrow Connector 19"/>
          <p:cNvCxnSpPr/>
          <p:nvPr/>
        </p:nvCxnSpPr>
        <p:spPr bwMode="auto">
          <a:xfrm flipV="1">
            <a:off x="2438400" y="3200400"/>
            <a:ext cx="152400" cy="228600"/>
          </a:xfrm>
          <a:prstGeom prst="straightConnector1">
            <a:avLst/>
          </a:prstGeom>
          <a:solidFill>
            <a:schemeClr val="accent1"/>
          </a:solidFill>
          <a:ln w="9525" cap="flat" cmpd="sng" algn="ctr">
            <a:solidFill>
              <a:srgbClr val="4F81BD"/>
            </a:solidFill>
            <a:prstDash val="solid"/>
            <a:round/>
            <a:headEnd type="none" w="med" len="med"/>
            <a:tailEnd type="arrow"/>
          </a:ln>
          <a:effectLst/>
        </p:spPr>
      </p:cxnSp>
      <p:sp>
        <p:nvSpPr>
          <p:cNvPr id="23" name="Rectangle 22"/>
          <p:cNvSpPr/>
          <p:nvPr/>
        </p:nvSpPr>
        <p:spPr bwMode="auto">
          <a:xfrm>
            <a:off x="4038600" y="3276600"/>
            <a:ext cx="761840" cy="457200"/>
          </a:xfrm>
          <a:prstGeom prst="rect">
            <a:avLst/>
          </a:prstGeom>
          <a:noFill/>
          <a:ln>
            <a:solidFill>
              <a:srgbClr val="4F81BD"/>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24" name="Straight Arrow Connector 23"/>
          <p:cNvCxnSpPr/>
          <p:nvPr/>
        </p:nvCxnSpPr>
        <p:spPr bwMode="auto">
          <a:xfrm flipV="1">
            <a:off x="3733800" y="3810000"/>
            <a:ext cx="296333" cy="228600"/>
          </a:xfrm>
          <a:prstGeom prst="straightConnector1">
            <a:avLst/>
          </a:prstGeom>
          <a:solidFill>
            <a:schemeClr val="accent1"/>
          </a:solidFill>
          <a:ln w="38100" cap="flat" cmpd="sng" algn="ctr">
            <a:solidFill>
              <a:srgbClr val="4F81BD"/>
            </a:solidFill>
            <a:prstDash val="solid"/>
            <a:round/>
            <a:headEnd type="none" w="med" len="med"/>
            <a:tailEnd type="arrow"/>
          </a:ln>
          <a:effectLst/>
        </p:spPr>
      </p:cxnSp>
    </p:spTree>
    <p:custDataLst>
      <p:tags r:id="rId1"/>
    </p:custDataLst>
    <p:extLst>
      <p:ext uri="{BB962C8B-B14F-4D97-AF65-F5344CB8AC3E}">
        <p14:creationId xmlns:p14="http://schemas.microsoft.com/office/powerpoint/2010/main" val="3169029979"/>
      </p:ext>
    </p:extLst>
  </p:cSld>
  <p:clrMapOvr>
    <a:masterClrMapping/>
  </p:clrMapOvr>
  <mc:AlternateContent xmlns:mc="http://schemas.openxmlformats.org/markup-compatibility/2006">
    <mc:Choice xmlns:p14="http://schemas.microsoft.com/office/powerpoint/2010/main" Requires="p14">
      <p:transition spd="slow" p14:dur="2000" advTm="42372"/>
    </mc:Choice>
    <mc:Fallback>
      <p:transition xmlns:p14="http://schemas.microsoft.com/office/powerpoint/2010/main" spd="slow" advTm="4237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Walkthrough</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35</a:t>
            </a:fld>
            <a:endParaRPr lang="en-US"/>
          </a:p>
        </p:txBody>
      </p:sp>
      <p:pic>
        <p:nvPicPr>
          <p:cNvPr id="17" name="Picture 1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640" y="4699000"/>
            <a:ext cx="2476500" cy="15494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640" y="986457"/>
            <a:ext cx="4114800" cy="3352800"/>
          </a:xfrm>
          <a:prstGeom prst="rect">
            <a:avLst/>
          </a:prstGeom>
        </p:spPr>
      </p:pic>
      <p:sp>
        <p:nvSpPr>
          <p:cNvPr id="14" name="Rectangle 13"/>
          <p:cNvSpPr/>
          <p:nvPr/>
        </p:nvSpPr>
        <p:spPr bwMode="auto">
          <a:xfrm>
            <a:off x="4038600" y="3276600"/>
            <a:ext cx="761840" cy="457200"/>
          </a:xfrm>
          <a:prstGeom prst="rect">
            <a:avLst/>
          </a:prstGeom>
          <a:noFill/>
          <a:ln>
            <a:solidFill>
              <a:srgbClr val="4F81BD"/>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20" name="Straight Arrow Connector 19"/>
          <p:cNvCxnSpPr/>
          <p:nvPr/>
        </p:nvCxnSpPr>
        <p:spPr bwMode="auto">
          <a:xfrm flipV="1">
            <a:off x="3733800" y="3810000"/>
            <a:ext cx="296333" cy="228600"/>
          </a:xfrm>
          <a:prstGeom prst="straightConnector1">
            <a:avLst/>
          </a:prstGeom>
          <a:solidFill>
            <a:schemeClr val="accent1"/>
          </a:solidFill>
          <a:ln w="38100" cap="flat" cmpd="sng" algn="ctr">
            <a:solidFill>
              <a:srgbClr val="4F81BD"/>
            </a:solidFill>
            <a:prstDash val="solid"/>
            <a:round/>
            <a:headEnd type="none" w="med" len="med"/>
            <a:tailEnd type="arrow"/>
          </a:ln>
          <a:effectLst/>
        </p:spPr>
      </p:cxnSp>
      <p:sp>
        <p:nvSpPr>
          <p:cNvPr id="21" name="Rectangle 20"/>
          <p:cNvSpPr/>
          <p:nvPr/>
        </p:nvSpPr>
        <p:spPr bwMode="auto">
          <a:xfrm>
            <a:off x="4038600" y="2743200"/>
            <a:ext cx="1828800" cy="457200"/>
          </a:xfrm>
          <a:prstGeom prst="rect">
            <a:avLst/>
          </a:prstGeom>
          <a:noFill/>
          <a:ln>
            <a:solidFill>
              <a:schemeClr val="accent1">
                <a:lumMod val="40000"/>
                <a:lumOff val="6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22" name="Straight Arrow Connector 21"/>
          <p:cNvCxnSpPr/>
          <p:nvPr/>
        </p:nvCxnSpPr>
        <p:spPr bwMode="auto">
          <a:xfrm flipV="1">
            <a:off x="4419600" y="3200400"/>
            <a:ext cx="152400" cy="228600"/>
          </a:xfrm>
          <a:prstGeom prst="straightConnector1">
            <a:avLst/>
          </a:prstGeom>
          <a:solidFill>
            <a:schemeClr val="accent1"/>
          </a:solidFill>
          <a:ln w="9525" cap="flat" cmpd="sng" algn="ctr">
            <a:solidFill>
              <a:schemeClr val="accent1">
                <a:lumMod val="40000"/>
                <a:lumOff val="60000"/>
              </a:schemeClr>
            </a:solidFill>
            <a:prstDash val="solid"/>
            <a:round/>
            <a:headEnd type="none" w="med" len="med"/>
            <a:tailEnd type="arrow"/>
          </a:ln>
          <a:effectLst/>
        </p:spPr>
      </p:cxnSp>
    </p:spTree>
    <p:custDataLst>
      <p:tags r:id="rId1"/>
    </p:custDataLst>
    <p:extLst>
      <p:ext uri="{BB962C8B-B14F-4D97-AF65-F5344CB8AC3E}">
        <p14:creationId xmlns:p14="http://schemas.microsoft.com/office/powerpoint/2010/main" val="3169029979"/>
      </p:ext>
    </p:extLst>
  </p:cSld>
  <p:clrMapOvr>
    <a:masterClrMapping/>
  </p:clrMapOvr>
  <mc:AlternateContent xmlns:mc="http://schemas.openxmlformats.org/markup-compatibility/2006">
    <mc:Choice xmlns:p14="http://schemas.microsoft.com/office/powerpoint/2010/main" Requires="p14">
      <p:transition spd="slow" p14:dur="2000" advTm="25176"/>
    </mc:Choice>
    <mc:Fallback>
      <p:transition xmlns:p14="http://schemas.microsoft.com/office/powerpoint/2010/main" spd="slow" advTm="2517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Walkthrough</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36</a:t>
            </a:fld>
            <a:endParaRPr lang="en-US"/>
          </a:p>
        </p:txBody>
      </p:sp>
      <p:sp>
        <p:nvSpPr>
          <p:cNvPr id="14" name="Rectangle 13"/>
          <p:cNvSpPr/>
          <p:nvPr/>
        </p:nvSpPr>
        <p:spPr bwMode="auto">
          <a:xfrm>
            <a:off x="4038600" y="3276600"/>
            <a:ext cx="761840" cy="457200"/>
          </a:xfrm>
          <a:prstGeom prst="rect">
            <a:avLst/>
          </a:prstGeom>
          <a:noFill/>
          <a:ln>
            <a:solidFill>
              <a:srgbClr val="4F81BD"/>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20" name="Straight Arrow Connector 19"/>
          <p:cNvCxnSpPr/>
          <p:nvPr/>
        </p:nvCxnSpPr>
        <p:spPr bwMode="auto">
          <a:xfrm flipV="1">
            <a:off x="3733800" y="3810000"/>
            <a:ext cx="296333" cy="228600"/>
          </a:xfrm>
          <a:prstGeom prst="straightConnector1">
            <a:avLst/>
          </a:prstGeom>
          <a:solidFill>
            <a:schemeClr val="accent1"/>
          </a:solidFill>
          <a:ln w="38100" cap="flat" cmpd="sng" algn="ctr">
            <a:solidFill>
              <a:srgbClr val="4F81BD"/>
            </a:solidFill>
            <a:prstDash val="solid"/>
            <a:round/>
            <a:headEnd type="none" w="med" len="med"/>
            <a:tailEnd type="arrow"/>
          </a:ln>
          <a:effectLst/>
        </p:spPr>
      </p:cxnSp>
      <p:sp>
        <p:nvSpPr>
          <p:cNvPr id="21" name="Rectangle 20"/>
          <p:cNvSpPr/>
          <p:nvPr/>
        </p:nvSpPr>
        <p:spPr bwMode="auto">
          <a:xfrm>
            <a:off x="4038600" y="2743200"/>
            <a:ext cx="1828800" cy="457200"/>
          </a:xfrm>
          <a:prstGeom prst="rect">
            <a:avLst/>
          </a:prstGeom>
          <a:noFill/>
          <a:ln>
            <a:solidFill>
              <a:schemeClr val="accent1">
                <a:lumMod val="40000"/>
                <a:lumOff val="6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22" name="Straight Arrow Connector 21"/>
          <p:cNvCxnSpPr/>
          <p:nvPr/>
        </p:nvCxnSpPr>
        <p:spPr bwMode="auto">
          <a:xfrm flipV="1">
            <a:off x="4419600" y="3200400"/>
            <a:ext cx="152400" cy="228600"/>
          </a:xfrm>
          <a:prstGeom prst="straightConnector1">
            <a:avLst/>
          </a:prstGeom>
          <a:solidFill>
            <a:schemeClr val="accent1"/>
          </a:solidFill>
          <a:ln w="9525" cap="flat" cmpd="sng" algn="ctr">
            <a:solidFill>
              <a:schemeClr val="accent1">
                <a:lumMod val="40000"/>
                <a:lumOff val="60000"/>
              </a:schemeClr>
            </a:solidFill>
            <a:prstDash val="solid"/>
            <a:round/>
            <a:headEnd type="none" w="med" len="med"/>
            <a:tailEnd type="arrow"/>
          </a:ln>
          <a:effectLst/>
        </p:spPr>
      </p:cxnSp>
      <p:sp>
        <p:nvSpPr>
          <p:cNvPr id="6" name="Oval 5"/>
          <p:cNvSpPr/>
          <p:nvPr/>
        </p:nvSpPr>
        <p:spPr bwMode="auto">
          <a:xfrm>
            <a:off x="2971800" y="3818467"/>
            <a:ext cx="982133" cy="533400"/>
          </a:xfrm>
          <a:prstGeom prst="ellipse">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4699000"/>
            <a:ext cx="3098800" cy="1549400"/>
          </a:xfrm>
          <a:prstGeom prst="rect">
            <a:avLst/>
          </a:prstGeom>
        </p:spPr>
      </p:pic>
      <p:pic>
        <p:nvPicPr>
          <p:cNvPr id="13" name="Picture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990600"/>
            <a:ext cx="5092700" cy="3352800"/>
          </a:xfrm>
          <a:prstGeom prst="rect">
            <a:avLst/>
          </a:prstGeom>
        </p:spPr>
      </p:pic>
    </p:spTree>
    <p:custDataLst>
      <p:tags r:id="rId1"/>
    </p:custDataLst>
    <p:extLst>
      <p:ext uri="{BB962C8B-B14F-4D97-AF65-F5344CB8AC3E}">
        <p14:creationId xmlns:p14="http://schemas.microsoft.com/office/powerpoint/2010/main" val="3169029979"/>
      </p:ext>
    </p:extLst>
  </p:cSld>
  <p:clrMapOvr>
    <a:masterClrMapping/>
  </p:clrMapOvr>
  <mc:AlternateContent xmlns:mc="http://schemas.openxmlformats.org/markup-compatibility/2006">
    <mc:Choice xmlns:p14="http://schemas.microsoft.com/office/powerpoint/2010/main" Requires="p14">
      <p:transition spd="slow" p14:dur="2000" advTm="21048"/>
    </mc:Choice>
    <mc:Fallback>
      <p:transition xmlns:p14="http://schemas.microsoft.com/office/powerpoint/2010/main" spd="slow" advTm="2104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0"/>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Walkthrough</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37</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699000"/>
            <a:ext cx="3733800" cy="15494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990600"/>
            <a:ext cx="6057900" cy="3352800"/>
          </a:xfrm>
          <a:prstGeom prst="rect">
            <a:avLst/>
          </a:prstGeom>
        </p:spPr>
      </p:pic>
    </p:spTree>
    <p:extLst>
      <p:ext uri="{BB962C8B-B14F-4D97-AF65-F5344CB8AC3E}">
        <p14:creationId xmlns:p14="http://schemas.microsoft.com/office/powerpoint/2010/main" val="3169029979"/>
      </p:ext>
    </p:extLst>
  </p:cSld>
  <p:clrMapOvr>
    <a:masterClrMapping/>
  </p:clrMapOvr>
  <mc:AlternateContent xmlns:mc="http://schemas.openxmlformats.org/markup-compatibility/2006">
    <mc:Choice xmlns:p14="http://schemas.microsoft.com/office/powerpoint/2010/main" Requires="p14">
      <p:transition spd="slow" p14:dur="2000" advTm="28109"/>
    </mc:Choice>
    <mc:Fallback>
      <p:transition xmlns:p14="http://schemas.microsoft.com/office/powerpoint/2010/main" spd="slow" advTm="28109"/>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Formal Monitoring</a:t>
            </a:r>
          </a:p>
        </p:txBody>
      </p:sp>
      <p:sp>
        <p:nvSpPr>
          <p:cNvPr id="24579" name="Content Placeholder 2"/>
          <p:cNvSpPr>
            <a:spLocks noGrp="1"/>
          </p:cNvSpPr>
          <p:nvPr>
            <p:ph idx="1"/>
          </p:nvPr>
        </p:nvSpPr>
        <p:spPr>
          <a:xfrm>
            <a:off x="685800" y="1295400"/>
            <a:ext cx="7770813" cy="4876800"/>
          </a:xfrm>
        </p:spPr>
        <p:txBody>
          <a:bodyPr/>
          <a:lstStyle/>
          <a:p>
            <a:r>
              <a:rPr lang="en-US" sz="2400" dirty="0" smtClean="0"/>
              <a:t>We have proofs of correctness for this algorithm</a:t>
            </a:r>
          </a:p>
          <a:p>
            <a:pPr lvl="1"/>
            <a:r>
              <a:rPr lang="en-US" sz="2400" dirty="0" smtClean="0"/>
              <a:t>Correctness:</a:t>
            </a:r>
          </a:p>
          <a:p>
            <a:pPr lvl="2"/>
            <a:r>
              <a:rPr lang="en-US" sz="1800" dirty="0" smtClean="0"/>
              <a:t>If a violation is reported then the trace did violate the specification at that step</a:t>
            </a:r>
          </a:p>
          <a:p>
            <a:pPr lvl="1"/>
            <a:r>
              <a:rPr lang="en-US" sz="2400" dirty="0" smtClean="0"/>
              <a:t>Promptness</a:t>
            </a:r>
          </a:p>
          <a:p>
            <a:pPr lvl="2"/>
            <a:r>
              <a:rPr lang="en-US" sz="1800" dirty="0" smtClean="0"/>
              <a:t>If a violation exists at least </a:t>
            </a:r>
            <a:r>
              <a:rPr lang="en-US" sz="1800" dirty="0" err="1" smtClean="0"/>
              <a:t>Δ</a:t>
            </a:r>
            <a:r>
              <a:rPr lang="en-US" sz="1800" dirty="0" smtClean="0"/>
              <a:t>(</a:t>
            </a:r>
            <a:r>
              <a:rPr lang="en-US" sz="1800" dirty="0" err="1" smtClean="0"/>
              <a:t>φ</a:t>
            </a:r>
            <a:r>
              <a:rPr lang="en-US" sz="1800" dirty="0" smtClean="0"/>
              <a:t>) time ago, then the violation is reported</a:t>
            </a:r>
          </a:p>
          <a:p>
            <a:pPr marL="0" indent="0">
              <a:buNone/>
            </a:pPr>
            <a:endParaRPr lang="en-US" sz="2000" dirty="0" smtClean="0"/>
          </a:p>
          <a:p>
            <a:pPr marL="0" indent="0" algn="ctr">
              <a:buNone/>
            </a:pPr>
            <a:r>
              <a:rPr lang="en-US" sz="2000" dirty="0" smtClean="0"/>
              <a:t>Guaranteed prompt and correct answer to the question:</a:t>
            </a:r>
          </a:p>
          <a:p>
            <a:pPr marL="0" indent="0" algn="ctr">
              <a:buNone/>
            </a:pPr>
            <a:r>
              <a:rPr lang="en-US" sz="2000" i="1" dirty="0" smtClean="0"/>
              <a:t>Does the execution trace satisfy the given specification?</a:t>
            </a:r>
          </a:p>
          <a:p>
            <a:pPr marL="0" indent="0" algn="ctr">
              <a:buNone/>
            </a:pPr>
            <a:r>
              <a:rPr lang="en-US" sz="1800" dirty="0" smtClean="0"/>
              <a:t>Still need to build an accurate trace</a:t>
            </a:r>
          </a:p>
          <a:p>
            <a:pPr marL="0" indent="0" algn="ctr">
              <a:buNone/>
            </a:pPr>
            <a:r>
              <a:rPr lang="en-US" sz="1800" dirty="0" smtClean="0"/>
              <a:t>Still need a good specification</a:t>
            </a:r>
          </a:p>
        </p:txBody>
      </p:sp>
      <p:sp>
        <p:nvSpPr>
          <p:cNvPr id="5" name="Slide Number Placeholder 4"/>
          <p:cNvSpPr>
            <a:spLocks noGrp="1"/>
          </p:cNvSpPr>
          <p:nvPr>
            <p:ph type="sldNum" sz="quarter" idx="10"/>
          </p:nvPr>
        </p:nvSpPr>
        <p:spPr/>
        <p:txBody>
          <a:bodyPr/>
          <a:lstStyle/>
          <a:p>
            <a:fld id="{32A1815B-90BB-492F-B5B7-B1B14EB69CB6}" type="slidenum">
              <a:rPr lang="en-US" smtClean="0"/>
              <a:pPr/>
              <a:t>38</a:t>
            </a:fld>
            <a:endParaRPr lang="en-US"/>
          </a:p>
        </p:txBody>
      </p:sp>
    </p:spTree>
    <p:extLst>
      <p:ext uri="{BB962C8B-B14F-4D97-AF65-F5344CB8AC3E}">
        <p14:creationId xmlns:p14="http://schemas.microsoft.com/office/powerpoint/2010/main" val="3300885312"/>
      </p:ext>
    </p:extLst>
  </p:cSld>
  <p:clrMapOvr>
    <a:masterClrMapping/>
  </p:clrMapOvr>
  <mc:AlternateContent xmlns:mc="http://schemas.openxmlformats.org/markup-compatibility/2006">
    <mc:Choice xmlns:p14="http://schemas.microsoft.com/office/powerpoint/2010/main" Requires="p14">
      <p:transition spd="slow" p14:dur="2000" advTm="84525"/>
    </mc:Choice>
    <mc:Fallback>
      <p:transition xmlns:p14="http://schemas.microsoft.com/office/powerpoint/2010/main" spd="slow" advTm="84525"/>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638800" y="1219200"/>
            <a:ext cx="2971800" cy="4267200"/>
          </a:xfrm>
          <a:prstGeom prst="rect">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mn-lt"/>
              </a:rPr>
              <a:t>Design Constraints</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rPr>
              <a:t>Hybrid Scheme</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mn-lt"/>
            </a:endParaRPr>
          </a:p>
        </p:txBody>
      </p:sp>
      <p:sp>
        <p:nvSpPr>
          <p:cNvPr id="8" name="Trapezoid 7"/>
          <p:cNvSpPr/>
          <p:nvPr/>
        </p:nvSpPr>
        <p:spPr bwMode="auto">
          <a:xfrm rot="16200000">
            <a:off x="2952750" y="1047750"/>
            <a:ext cx="800100" cy="4572000"/>
          </a:xfrm>
          <a:prstGeom prst="trapezoid">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685800" y="1295400"/>
            <a:ext cx="5181600" cy="4572000"/>
          </a:xfrm>
        </p:spPr>
        <p:txBody>
          <a:bodyPr/>
          <a:lstStyle/>
          <a:p>
            <a:r>
              <a:rPr lang="en-US" dirty="0" smtClean="0"/>
              <a:t>Intro</a:t>
            </a:r>
          </a:p>
          <a:p>
            <a:r>
              <a:rPr lang="en-US" dirty="0" smtClean="0"/>
              <a:t>Architecture</a:t>
            </a:r>
          </a:p>
          <a:p>
            <a:r>
              <a:rPr lang="en-US" dirty="0" smtClean="0"/>
              <a:t>Formalisms</a:t>
            </a:r>
          </a:p>
          <a:p>
            <a:r>
              <a:rPr lang="en-US" b="1" dirty="0" smtClean="0"/>
              <a:t>Monitor Implementation</a:t>
            </a:r>
          </a:p>
          <a:p>
            <a:r>
              <a:rPr lang="en-US" dirty="0" smtClean="0"/>
              <a:t>Monitor Evaluation</a:t>
            </a:r>
          </a:p>
          <a:p>
            <a:r>
              <a:rPr lang="en-US" dirty="0" smtClean="0"/>
              <a:t>Conclusion</a:t>
            </a:r>
            <a:endParaRPr lang="en-US"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39</a:t>
            </a:fld>
            <a:endParaRPr lang="en-US"/>
          </a:p>
        </p:txBody>
      </p:sp>
    </p:spTree>
    <p:extLst>
      <p:ext uri="{BB962C8B-B14F-4D97-AF65-F5344CB8AC3E}">
        <p14:creationId xmlns:p14="http://schemas.microsoft.com/office/powerpoint/2010/main" val="49104449"/>
      </p:ext>
    </p:extLst>
  </p:cSld>
  <p:clrMapOvr>
    <a:masterClrMapping/>
  </p:clrMapOvr>
  <mc:AlternateContent xmlns:mc="http://schemas.openxmlformats.org/markup-compatibility/2006">
    <mc:Choice xmlns:p14="http://schemas.microsoft.com/office/powerpoint/2010/main" Requires="p14">
      <p:transition spd="slow" p14:dur="2000" advTm="14951"/>
    </mc:Choice>
    <mc:Fallback>
      <p:transition xmlns:p14="http://schemas.microsoft.com/office/powerpoint/2010/main" spd="slow" advTm="14951"/>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685800" y="1143000"/>
            <a:ext cx="7772400" cy="4572000"/>
          </a:xfrm>
        </p:spPr>
        <p:txBody>
          <a:bodyPr/>
          <a:lstStyle/>
          <a:p>
            <a:r>
              <a:rPr lang="en-US" sz="2400" dirty="0" smtClean="0"/>
              <a:t>Building complex embedded systems is difficult</a:t>
            </a:r>
            <a:endParaRPr lang="en-US" dirty="0" smtClean="0"/>
          </a:p>
          <a:p>
            <a:pPr>
              <a:buFont typeface="Arial" charset="0"/>
              <a:buChar char="•"/>
            </a:pPr>
            <a:endParaRPr lang="en-US" sz="2400" dirty="0" smtClean="0"/>
          </a:p>
          <a:p>
            <a:r>
              <a:rPr lang="en-US" sz="2400" dirty="0" smtClean="0"/>
              <a:t>Complexity limits </a:t>
            </a:r>
            <a:r>
              <a:rPr lang="en-US" sz="2400" dirty="0" smtClean="0"/>
              <a:t>traditional verification techniques</a:t>
            </a:r>
          </a:p>
          <a:p>
            <a:pPr lvl="1"/>
            <a:r>
              <a:rPr lang="en-US" sz="2000" dirty="0" smtClean="0"/>
              <a:t>Costs, state space explosion, etc.</a:t>
            </a:r>
          </a:p>
          <a:p>
            <a:pPr>
              <a:buFont typeface="Arial" charset="0"/>
              <a:buChar char="•"/>
            </a:pPr>
            <a:endParaRPr lang="en-US" sz="2400" dirty="0" smtClean="0"/>
          </a:p>
          <a:p>
            <a:r>
              <a:rPr lang="en-US" sz="2400" dirty="0" smtClean="0"/>
              <a:t>Runtime verification (RV) is a lightweight technique to provide checking of system at runtime</a:t>
            </a:r>
          </a:p>
          <a:p>
            <a:pPr lvl="1"/>
            <a:r>
              <a:rPr lang="en-US" sz="2000" dirty="0"/>
              <a:t>Handles scaling complexity/abstraction in a nice </a:t>
            </a:r>
            <a:r>
              <a:rPr lang="en-US" sz="2000" dirty="0" smtClean="0"/>
              <a:t>way</a:t>
            </a:r>
          </a:p>
          <a:p>
            <a:pPr lvl="1"/>
            <a:r>
              <a:rPr lang="en-US" sz="2000" dirty="0" smtClean="0"/>
              <a:t>Complementary to other verification techniques!</a:t>
            </a:r>
          </a:p>
          <a:p>
            <a:endParaRPr lang="en-US" dirty="0" smtClean="0"/>
          </a:p>
        </p:txBody>
      </p:sp>
      <p:sp>
        <p:nvSpPr>
          <p:cNvPr id="9" name="Slide Number Placeholder 8"/>
          <p:cNvSpPr>
            <a:spLocks noGrp="1"/>
          </p:cNvSpPr>
          <p:nvPr>
            <p:ph type="sldNum" sz="quarter" idx="10"/>
          </p:nvPr>
        </p:nvSpPr>
        <p:spPr/>
        <p:txBody>
          <a:bodyPr/>
          <a:lstStyle/>
          <a:p>
            <a:fld id="{32A1815B-90BB-492F-B5B7-B1B14EB69CB6}" type="slidenum">
              <a:rPr lang="en-US" smtClean="0"/>
              <a:pPr/>
              <a:t>4</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91303"/>
    </mc:Choice>
    <mc:Fallback>
      <p:transition xmlns:p14="http://schemas.microsoft.com/office/powerpoint/2010/main" spd="slow" advTm="91303"/>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Overview</a:t>
            </a:r>
            <a:endParaRPr lang="en-US" dirty="0"/>
          </a:p>
        </p:txBody>
      </p:sp>
      <p:sp>
        <p:nvSpPr>
          <p:cNvPr id="3" name="Content Placeholder 2"/>
          <p:cNvSpPr>
            <a:spLocks noGrp="1"/>
          </p:cNvSpPr>
          <p:nvPr>
            <p:ph idx="1"/>
          </p:nvPr>
        </p:nvSpPr>
        <p:spPr/>
        <p:txBody>
          <a:bodyPr/>
          <a:lstStyle/>
          <a:p>
            <a:r>
              <a:rPr lang="en-US" sz="2400" dirty="0" smtClean="0"/>
              <a:t>Two implementations based on same codebase</a:t>
            </a:r>
          </a:p>
          <a:p>
            <a:pPr lvl="1"/>
            <a:r>
              <a:rPr lang="en-US" sz="2000" dirty="0" smtClean="0"/>
              <a:t>PC-based offline CSV log monitor</a:t>
            </a:r>
          </a:p>
          <a:p>
            <a:pPr lvl="1"/>
            <a:r>
              <a:rPr lang="en-US" sz="2000" dirty="0" smtClean="0"/>
              <a:t>ARM-based real-time CAN bus monitor</a:t>
            </a:r>
          </a:p>
          <a:p>
            <a:pPr lvl="1">
              <a:buNone/>
            </a:pPr>
            <a:endParaRPr lang="en-US" sz="2400" dirty="0" smtClean="0"/>
          </a:p>
          <a:p>
            <a:r>
              <a:rPr lang="en-US" sz="2400" dirty="0" smtClean="0"/>
              <a:t>Targeted for real-time embedded:</a:t>
            </a:r>
          </a:p>
          <a:p>
            <a:pPr lvl="1"/>
            <a:r>
              <a:rPr lang="en-US" sz="2000" dirty="0" smtClean="0"/>
              <a:t>No dynamic memory allocation</a:t>
            </a:r>
          </a:p>
          <a:p>
            <a:pPr lvl="1"/>
            <a:r>
              <a:rPr lang="en-US" sz="2000" dirty="0"/>
              <a:t>No </a:t>
            </a:r>
            <a:r>
              <a:rPr lang="en-US" sz="2000" dirty="0" smtClean="0"/>
              <a:t>recursion</a:t>
            </a:r>
          </a:p>
          <a:p>
            <a:pPr lvl="1"/>
            <a:r>
              <a:rPr lang="en-US" sz="2000" dirty="0" smtClean="0"/>
              <a:t>Extra optimizations</a:t>
            </a:r>
          </a:p>
          <a:p>
            <a:pPr lvl="2"/>
            <a:r>
              <a:rPr lang="en-US" sz="1800" dirty="0" smtClean="0"/>
              <a:t>Interval based history structures</a:t>
            </a:r>
          </a:p>
          <a:p>
            <a:pPr lvl="2"/>
            <a:r>
              <a:rPr lang="en-US" sz="1800" dirty="0" smtClean="0"/>
              <a:t>Extended Logic</a:t>
            </a:r>
          </a:p>
          <a:p>
            <a:pPr lvl="1"/>
            <a:r>
              <a:rPr lang="en-US" sz="2000" dirty="0" smtClean="0"/>
              <a:t>Hybrid Aggressive/Conservative checking</a:t>
            </a:r>
          </a:p>
        </p:txBody>
      </p:sp>
      <p:sp>
        <p:nvSpPr>
          <p:cNvPr id="4" name="Slide Number Placeholder 3"/>
          <p:cNvSpPr>
            <a:spLocks noGrp="1"/>
          </p:cNvSpPr>
          <p:nvPr>
            <p:ph type="sldNum" sz="quarter" idx="10"/>
          </p:nvPr>
        </p:nvSpPr>
        <p:spPr/>
        <p:txBody>
          <a:bodyPr/>
          <a:lstStyle/>
          <a:p>
            <a:fld id="{32A1815B-90BB-492F-B5B7-B1B14EB69CB6}" type="slidenum">
              <a:rPr lang="en-US" smtClean="0"/>
              <a:pPr/>
              <a:t>40</a:t>
            </a:fld>
            <a:endParaRPr lang="en-US"/>
          </a:p>
        </p:txBody>
      </p:sp>
      <p:pic>
        <p:nvPicPr>
          <p:cNvPr id="5" name="Picture 3" descr="stm32f4_discovery.jpg"/>
          <p:cNvPicPr>
            <a:picLocks noChangeAspect="1"/>
          </p:cNvPicPr>
          <p:nvPr/>
        </p:nvPicPr>
        <p:blipFill>
          <a:blip r:embed="rId3" cstate="print"/>
          <a:srcRect/>
          <a:stretch>
            <a:fillRect/>
          </a:stretch>
        </p:blipFill>
        <p:spPr bwMode="auto">
          <a:xfrm>
            <a:off x="6553200" y="1981200"/>
            <a:ext cx="2259013" cy="3548934"/>
          </a:xfrm>
          <a:prstGeom prst="rect">
            <a:avLst/>
          </a:prstGeom>
          <a:noFill/>
          <a:ln w="9525">
            <a:noFill/>
            <a:miter lim="800000"/>
            <a:headEnd/>
            <a:tailEnd/>
          </a:ln>
        </p:spPr>
      </p:pic>
    </p:spTree>
    <p:extLst>
      <p:ext uri="{BB962C8B-B14F-4D97-AF65-F5344CB8AC3E}">
        <p14:creationId xmlns:p14="http://schemas.microsoft.com/office/powerpoint/2010/main" val="3958724354"/>
      </p:ext>
    </p:extLst>
  </p:cSld>
  <p:clrMapOvr>
    <a:masterClrMapping/>
  </p:clrMapOvr>
  <mc:AlternateContent xmlns:mc="http://schemas.openxmlformats.org/markup-compatibility/2006">
    <mc:Choice xmlns:p14="http://schemas.microsoft.com/office/powerpoint/2010/main" Requires="p14">
      <p:transition spd="slow" p14:dur="2000" advTm="71231"/>
    </mc:Choice>
    <mc:Fallback>
      <p:transition xmlns:p14="http://schemas.microsoft.com/office/powerpoint/2010/main" spd="slow" advTm="71231"/>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Memory</a:t>
            </a:r>
            <a:endParaRPr lang="en-US" dirty="0"/>
          </a:p>
        </p:txBody>
      </p:sp>
      <p:sp>
        <p:nvSpPr>
          <p:cNvPr id="3" name="Content Placeholder 2"/>
          <p:cNvSpPr>
            <a:spLocks noGrp="1"/>
          </p:cNvSpPr>
          <p:nvPr>
            <p:ph idx="1"/>
          </p:nvPr>
        </p:nvSpPr>
        <p:spPr/>
        <p:txBody>
          <a:bodyPr/>
          <a:lstStyle/>
          <a:p>
            <a:r>
              <a:rPr lang="en-US" sz="2400" dirty="0" smtClean="0"/>
              <a:t>Statically allocate data structures</a:t>
            </a:r>
          </a:p>
          <a:p>
            <a:pPr lvl="1"/>
            <a:r>
              <a:rPr lang="en-US" sz="2000" dirty="0" smtClean="0"/>
              <a:t>Bounded logic </a:t>
            </a:r>
            <a:r>
              <a:rPr lang="en-US" sz="2000" dirty="0" smtClean="0">
                <a:latin typeface="Wingdings"/>
                <a:ea typeface="Wingdings"/>
                <a:cs typeface="Wingdings"/>
                <a:sym typeface="Wingdings"/>
              </a:rPr>
              <a:t></a:t>
            </a:r>
            <a:r>
              <a:rPr lang="en-US" sz="2000" dirty="0" smtClean="0"/>
              <a:t> known max sizes</a:t>
            </a:r>
          </a:p>
          <a:p>
            <a:endParaRPr lang="en-US" sz="2400" dirty="0" smtClean="0"/>
          </a:p>
          <a:p>
            <a:r>
              <a:rPr lang="en-US" sz="2400" dirty="0" smtClean="0"/>
              <a:t>Residue formula can be large</a:t>
            </a:r>
          </a:p>
          <a:p>
            <a:pPr lvl="1"/>
            <a:r>
              <a:rPr lang="en-US" sz="2000" dirty="0" smtClean="0"/>
              <a:t>History structures can require a lot of storage</a:t>
            </a:r>
            <a:endParaRPr lang="en-US" sz="2000" dirty="0" smtClean="0"/>
          </a:p>
          <a:p>
            <a:pPr lvl="1"/>
            <a:r>
              <a:rPr lang="en-US" sz="2000" dirty="0" smtClean="0"/>
              <a:t>Use </a:t>
            </a:r>
            <a:r>
              <a:rPr lang="en-US" sz="2000" dirty="0" smtClean="0"/>
              <a:t>one global formula </a:t>
            </a:r>
            <a:r>
              <a:rPr lang="en-US" sz="2000" dirty="0" smtClean="0"/>
              <a:t>instead</a:t>
            </a:r>
            <a:endParaRPr lang="en-US" sz="2000" dirty="0"/>
          </a:p>
        </p:txBody>
      </p:sp>
      <p:pic>
        <p:nvPicPr>
          <p:cNvPr id="56323" name="Picture 3"/>
          <p:cNvPicPr>
            <a:picLocks noChangeAspect="1" noChangeArrowheads="1"/>
          </p:cNvPicPr>
          <p:nvPr/>
        </p:nvPicPr>
        <p:blipFill>
          <a:blip r:embed="rId3" cstate="print"/>
          <a:srcRect/>
          <a:stretch>
            <a:fillRect/>
          </a:stretch>
        </p:blipFill>
        <p:spPr bwMode="auto">
          <a:xfrm>
            <a:off x="838200" y="3929187"/>
            <a:ext cx="7162800" cy="2319213"/>
          </a:xfrm>
          <a:prstGeom prst="rect">
            <a:avLst/>
          </a:prstGeom>
          <a:noFill/>
          <a:ln w="9525">
            <a:noFill/>
            <a:miter lim="800000"/>
            <a:headEnd/>
            <a:tailEnd/>
          </a:ln>
        </p:spPr>
      </p:pic>
      <p:sp>
        <p:nvSpPr>
          <p:cNvPr id="6" name="Slide Number Placeholder 5"/>
          <p:cNvSpPr>
            <a:spLocks noGrp="1"/>
          </p:cNvSpPr>
          <p:nvPr>
            <p:ph type="sldNum" sz="quarter" idx="10"/>
          </p:nvPr>
        </p:nvSpPr>
        <p:spPr/>
        <p:txBody>
          <a:bodyPr/>
          <a:lstStyle/>
          <a:p>
            <a:fld id="{32A1815B-90BB-492F-B5B7-B1B14EB69CB6}" type="slidenum">
              <a:rPr lang="en-US" smtClean="0"/>
              <a:pPr/>
              <a:t>41</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104989"/>
    </mc:Choice>
    <mc:Fallback>
      <p:transition xmlns:p14="http://schemas.microsoft.com/office/powerpoint/2010/main" spd="slow" advTm="10498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Recursion</a:t>
            </a:r>
            <a:endParaRPr lang="en-US" dirty="0"/>
          </a:p>
        </p:txBody>
      </p:sp>
      <p:sp>
        <p:nvSpPr>
          <p:cNvPr id="3" name="Content Placeholder 2"/>
          <p:cNvSpPr>
            <a:spLocks noGrp="1"/>
          </p:cNvSpPr>
          <p:nvPr>
            <p:ph idx="1"/>
          </p:nvPr>
        </p:nvSpPr>
        <p:spPr/>
        <p:txBody>
          <a:bodyPr/>
          <a:lstStyle/>
          <a:p>
            <a:r>
              <a:rPr lang="en-US" sz="2400" dirty="0" smtClean="0"/>
              <a:t>Iterative DFS style </a:t>
            </a:r>
            <a:r>
              <a:rPr lang="en-US" sz="2400" b="1" dirty="0" smtClean="0"/>
              <a:t>reduce()</a:t>
            </a:r>
          </a:p>
          <a:p>
            <a:endParaRPr lang="en-US" sz="2400" dirty="0" smtClean="0"/>
          </a:p>
          <a:p>
            <a:r>
              <a:rPr lang="en-US" sz="2400" dirty="0" smtClean="0"/>
              <a:t>Use </a:t>
            </a:r>
            <a:r>
              <a:rPr lang="en-US" sz="2400" dirty="0" smtClean="0"/>
              <a:t>traversal stacks since we cannot mark the global tree</a:t>
            </a:r>
            <a:endParaRPr lang="en-US" sz="2400" dirty="0"/>
          </a:p>
        </p:txBody>
      </p:sp>
      <p:sp>
        <p:nvSpPr>
          <p:cNvPr id="7" name="Slide Number Placeholder 6"/>
          <p:cNvSpPr>
            <a:spLocks noGrp="1"/>
          </p:cNvSpPr>
          <p:nvPr>
            <p:ph type="sldNum" sz="quarter" idx="10"/>
          </p:nvPr>
        </p:nvSpPr>
        <p:spPr/>
        <p:txBody>
          <a:bodyPr/>
          <a:lstStyle/>
          <a:p>
            <a:fld id="{32A1815B-90BB-492F-B5B7-B1B14EB69CB6}" type="slidenum">
              <a:rPr lang="en-US" smtClean="0"/>
              <a:pPr/>
              <a:t>42</a:t>
            </a:fld>
            <a:endParaRPr lang="en-US"/>
          </a:p>
        </p:txBody>
      </p:sp>
      <p:pic>
        <p:nvPicPr>
          <p:cNvPr id="36" name="Picture 35"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3073400"/>
            <a:ext cx="2286000" cy="2946400"/>
          </a:xfrm>
          <a:prstGeom prst="rect">
            <a:avLst/>
          </a:prstGeom>
        </p:spPr>
      </p:pic>
      <p:pic>
        <p:nvPicPr>
          <p:cNvPr id="38" name="Picture 3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2200" y="3073400"/>
            <a:ext cx="2286000" cy="2946400"/>
          </a:xfrm>
          <a:prstGeom prst="rect">
            <a:avLst/>
          </a:prstGeom>
        </p:spPr>
      </p:pic>
      <p:pic>
        <p:nvPicPr>
          <p:cNvPr id="39" name="Picture 3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62200" y="3073400"/>
            <a:ext cx="2286000" cy="2946400"/>
          </a:xfrm>
          <a:prstGeom prst="rect">
            <a:avLst/>
          </a:prstGeom>
        </p:spPr>
      </p:pic>
      <p:pic>
        <p:nvPicPr>
          <p:cNvPr id="40" name="Picture 3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 y="3073400"/>
            <a:ext cx="2286000" cy="2946400"/>
          </a:xfrm>
          <a:prstGeom prst="rect">
            <a:avLst/>
          </a:prstGeom>
        </p:spPr>
      </p:pic>
      <p:pic>
        <p:nvPicPr>
          <p:cNvPr id="41" name="Picture 4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3000" y="3073400"/>
            <a:ext cx="2336800" cy="1244600"/>
          </a:xfrm>
          <a:prstGeom prst="rect">
            <a:avLst/>
          </a:prstGeom>
        </p:spPr>
      </p:pic>
      <p:pic>
        <p:nvPicPr>
          <p:cNvPr id="37" name="Picture 36"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2200" y="3073400"/>
            <a:ext cx="2286000" cy="2946400"/>
          </a:xfrm>
          <a:prstGeom prst="rect">
            <a:avLst/>
          </a:prstGeom>
        </p:spPr>
      </p:pic>
      <p:pic>
        <p:nvPicPr>
          <p:cNvPr id="42" name="Picture 41"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6067" y="3064933"/>
            <a:ext cx="2336800" cy="1244600"/>
          </a:xfrm>
          <a:prstGeom prst="rect">
            <a:avLst/>
          </a:prstGeom>
        </p:spPr>
      </p:pic>
      <p:pic>
        <p:nvPicPr>
          <p:cNvPr id="43" name="Picture 42"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1467" y="3064933"/>
            <a:ext cx="2362200" cy="1244600"/>
          </a:xfrm>
          <a:prstGeom prst="rect">
            <a:avLst/>
          </a:prstGeom>
        </p:spPr>
      </p:pic>
      <p:pic>
        <p:nvPicPr>
          <p:cNvPr id="44" name="Picture 43"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3000" y="3073400"/>
            <a:ext cx="2336800" cy="838200"/>
          </a:xfrm>
          <a:prstGeom prst="rect">
            <a:avLst/>
          </a:prstGeom>
        </p:spPr>
      </p:pic>
      <p:pic>
        <p:nvPicPr>
          <p:cNvPr id="45" name="Picture 44"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53000" y="3064933"/>
            <a:ext cx="2362200" cy="1638300"/>
          </a:xfrm>
          <a:prstGeom prst="rect">
            <a:avLst/>
          </a:prstGeom>
        </p:spPr>
      </p:pic>
      <p:pic>
        <p:nvPicPr>
          <p:cNvPr id="46" name="Picture 45"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953000" y="3073400"/>
            <a:ext cx="2362200" cy="1638300"/>
          </a:xfrm>
          <a:prstGeom prst="rect">
            <a:avLst/>
          </a:prstGeom>
        </p:spPr>
      </p:pic>
      <p:pic>
        <p:nvPicPr>
          <p:cNvPr id="47" name="Picture 46"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44533" y="3064933"/>
            <a:ext cx="2362200" cy="1638300"/>
          </a:xfrm>
          <a:prstGeom prst="rect">
            <a:avLst/>
          </a:prstGeom>
        </p:spPr>
      </p:pic>
      <p:pic>
        <p:nvPicPr>
          <p:cNvPr id="49" name="Picture 48"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42417" y="3098800"/>
            <a:ext cx="2362200" cy="1638300"/>
          </a:xfrm>
          <a:prstGeom prst="rect">
            <a:avLst/>
          </a:prstGeom>
        </p:spPr>
      </p:pic>
      <p:pic>
        <p:nvPicPr>
          <p:cNvPr id="50" name="Picture 49" descr="latex-image-1.pdf"/>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46650" y="3098800"/>
            <a:ext cx="2336800" cy="1244600"/>
          </a:xfrm>
          <a:prstGeom prst="rect">
            <a:avLst/>
          </a:prstGeom>
        </p:spPr>
      </p:pic>
      <p:pic>
        <p:nvPicPr>
          <p:cNvPr id="51" name="Picture 50" descr="latex-image-1.pdf"/>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41900" y="3098800"/>
            <a:ext cx="2247900" cy="838200"/>
          </a:xfrm>
          <a:prstGeom prst="rect">
            <a:avLst/>
          </a:prstGeom>
        </p:spPr>
      </p:pic>
      <p:pic>
        <p:nvPicPr>
          <p:cNvPr id="57348" name="Picture 57347" descr="latex-image-1.pdf"/>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362200" y="3064933"/>
            <a:ext cx="2286000" cy="29464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7872"/>
    </mc:Choice>
    <mc:Fallback>
      <p:transition xmlns:p14="http://schemas.microsoft.com/office/powerpoint/2010/main" spd="slow" advTm="7787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44"/>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1"/>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43"/>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5"/>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38"/>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6"/>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4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7"/>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38"/>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9"/>
                                        </p:tgtEl>
                                        <p:attrNameLst>
                                          <p:attrName>style.visibility</p:attrName>
                                        </p:attrNameLst>
                                      </p:cBhvr>
                                      <p:to>
                                        <p:strVal val="hidden"/>
                                      </p:to>
                                    </p:set>
                                  </p:childTnLst>
                                </p:cTn>
                              </p:par>
                              <p:par>
                                <p:cTn id="79" presetID="1"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50"/>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37"/>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7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Optimizations</a:t>
            </a:r>
            <a:endParaRPr lang="en-US" dirty="0"/>
          </a:p>
        </p:txBody>
      </p:sp>
      <p:sp>
        <p:nvSpPr>
          <p:cNvPr id="3" name="Content Placeholder 2"/>
          <p:cNvSpPr>
            <a:spLocks noGrp="1"/>
          </p:cNvSpPr>
          <p:nvPr>
            <p:ph idx="1"/>
          </p:nvPr>
        </p:nvSpPr>
        <p:spPr/>
        <p:txBody>
          <a:bodyPr/>
          <a:lstStyle/>
          <a:p>
            <a:r>
              <a:rPr lang="en-US" sz="2400" dirty="0" smtClean="0"/>
              <a:t>Implemented two high-value optimizations</a:t>
            </a:r>
          </a:p>
          <a:p>
            <a:pPr lvl="1"/>
            <a:r>
              <a:rPr lang="en-US" sz="2000" dirty="0" smtClean="0"/>
              <a:t>Interval history structures</a:t>
            </a:r>
          </a:p>
          <a:p>
            <a:pPr lvl="2"/>
            <a:r>
              <a:rPr lang="en-US" sz="1800" dirty="0" smtClean="0"/>
              <a:t>Decrease worst-case runtimes</a:t>
            </a:r>
          </a:p>
          <a:p>
            <a:pPr lvl="1"/>
            <a:r>
              <a:rPr lang="en-US" sz="2000" dirty="0" smtClean="0"/>
              <a:t>Extra </a:t>
            </a:r>
            <a:r>
              <a:rPr lang="en-US" sz="2000" dirty="0" smtClean="0"/>
              <a:t>logic operators</a:t>
            </a:r>
          </a:p>
          <a:p>
            <a:pPr lvl="2"/>
            <a:r>
              <a:rPr lang="en-US" sz="1800" dirty="0" smtClean="0"/>
              <a:t>Save formula storage space</a:t>
            </a:r>
          </a:p>
          <a:p>
            <a:pPr lvl="2"/>
            <a:r>
              <a:rPr lang="en-US" sz="1800" dirty="0" smtClean="0"/>
              <a:t>Save some execution time</a:t>
            </a:r>
            <a:endParaRPr lang="en-US" sz="1800"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43</a:t>
            </a:fld>
            <a:endParaRPr lang="en-US"/>
          </a:p>
        </p:txBody>
      </p:sp>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686300"/>
            <a:ext cx="7010400" cy="1181100"/>
          </a:xfrm>
          <a:prstGeom prst="rect">
            <a:avLst/>
          </a:prstGeom>
        </p:spPr>
      </p:pic>
      <p:sp>
        <p:nvSpPr>
          <p:cNvPr id="8" name="Right Brace 7"/>
          <p:cNvSpPr/>
          <p:nvPr/>
        </p:nvSpPr>
        <p:spPr bwMode="auto">
          <a:xfrm>
            <a:off x="7239000" y="4648200"/>
            <a:ext cx="350519" cy="800100"/>
          </a:xfrm>
          <a:prstGeom prst="rightBrace">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9" name="TextBox 8"/>
          <p:cNvSpPr txBox="1"/>
          <p:nvPr/>
        </p:nvSpPr>
        <p:spPr>
          <a:xfrm>
            <a:off x="7552240" y="4648200"/>
            <a:ext cx="982160" cy="707886"/>
          </a:xfrm>
          <a:prstGeom prst="rect">
            <a:avLst/>
          </a:prstGeom>
          <a:noFill/>
        </p:spPr>
        <p:txBody>
          <a:bodyPr wrap="none" rtlCol="0">
            <a:spAutoFit/>
          </a:bodyPr>
          <a:lstStyle/>
          <a:p>
            <a:pPr algn="ctr"/>
            <a:r>
              <a:rPr lang="en-US" sz="2000" dirty="0" smtClean="0">
                <a:solidFill>
                  <a:schemeClr val="bg2"/>
                </a:solidFill>
              </a:rPr>
              <a:t>Interval</a:t>
            </a:r>
          </a:p>
          <a:p>
            <a:pPr algn="ctr"/>
            <a:r>
              <a:rPr lang="en-US" sz="2000" dirty="0" smtClean="0">
                <a:solidFill>
                  <a:schemeClr val="bg2"/>
                </a:solidFill>
              </a:rPr>
              <a:t>Lists</a:t>
            </a:r>
            <a:endParaRPr lang="en-US" sz="2000" dirty="0">
              <a:solidFill>
                <a:schemeClr val="bg2"/>
              </a:solidFill>
            </a:endParaRPr>
          </a:p>
        </p:txBody>
      </p:sp>
      <p:sp>
        <p:nvSpPr>
          <p:cNvPr id="11" name="TextBox 10"/>
          <p:cNvSpPr txBox="1"/>
          <p:nvPr/>
        </p:nvSpPr>
        <p:spPr>
          <a:xfrm>
            <a:off x="7904436" y="5410200"/>
            <a:ext cx="1010964" cy="707886"/>
          </a:xfrm>
          <a:prstGeom prst="rect">
            <a:avLst/>
          </a:prstGeom>
          <a:noFill/>
        </p:spPr>
        <p:txBody>
          <a:bodyPr wrap="none" rtlCol="0">
            <a:spAutoFit/>
          </a:bodyPr>
          <a:lstStyle/>
          <a:p>
            <a:pPr algn="ctr"/>
            <a:r>
              <a:rPr lang="en-US" sz="2000" dirty="0" smtClean="0">
                <a:solidFill>
                  <a:schemeClr val="bg2"/>
                </a:solidFill>
              </a:rPr>
              <a:t>Residue</a:t>
            </a:r>
          </a:p>
          <a:p>
            <a:pPr algn="ctr"/>
            <a:r>
              <a:rPr lang="en-US" sz="2000" dirty="0" smtClean="0">
                <a:solidFill>
                  <a:schemeClr val="bg2"/>
                </a:solidFill>
              </a:rPr>
              <a:t>List</a:t>
            </a:r>
            <a:endParaRPr lang="en-US" sz="2000" dirty="0">
              <a:solidFill>
                <a:schemeClr val="bg2"/>
              </a:solidFill>
            </a:endParaRPr>
          </a:p>
        </p:txBody>
      </p:sp>
      <p:cxnSp>
        <p:nvCxnSpPr>
          <p:cNvPr id="13" name="Straight Arrow Connector 12"/>
          <p:cNvCxnSpPr>
            <a:stCxn id="11" idx="1"/>
          </p:cNvCxnSpPr>
          <p:nvPr/>
        </p:nvCxnSpPr>
        <p:spPr bwMode="auto">
          <a:xfrm flipH="1" flipV="1">
            <a:off x="7467600" y="5715000"/>
            <a:ext cx="436836" cy="49143"/>
          </a:xfrm>
          <a:prstGeom prst="straightConnector1">
            <a:avLst/>
          </a:prstGeom>
          <a:solidFill>
            <a:schemeClr val="accent1"/>
          </a:solidFill>
          <a:ln w="28575" cap="flat" cmpd="sng" algn="ctr">
            <a:solidFill>
              <a:schemeClr val="bg2"/>
            </a:solidFill>
            <a:prstDash val="solid"/>
            <a:round/>
            <a:headEnd type="none" w="med" len="med"/>
            <a:tailEnd type="arrow"/>
          </a:ln>
          <a:effectLst/>
        </p:spPr>
      </p:cxnSp>
      <p:pic>
        <p:nvPicPr>
          <p:cNvPr id="15" name="Picture 1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2100" y="3213100"/>
            <a:ext cx="3009900" cy="825500"/>
          </a:xfrm>
          <a:prstGeom prst="rect">
            <a:avLst/>
          </a:prstGeom>
        </p:spPr>
      </p:pic>
      <p:sp>
        <p:nvSpPr>
          <p:cNvPr id="16" name="Rectangle 15"/>
          <p:cNvSpPr/>
          <p:nvPr/>
        </p:nvSpPr>
        <p:spPr bwMode="auto">
          <a:xfrm>
            <a:off x="5181600" y="3048000"/>
            <a:ext cx="3352800" cy="1143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Tree>
    <p:custDataLst>
      <p:tags r:id="rId1"/>
    </p:custDataLst>
    <p:extLst>
      <p:ext uri="{BB962C8B-B14F-4D97-AF65-F5344CB8AC3E}">
        <p14:creationId xmlns:p14="http://schemas.microsoft.com/office/powerpoint/2010/main" val="3575658118"/>
      </p:ext>
    </p:extLst>
  </p:cSld>
  <p:clrMapOvr>
    <a:masterClrMapping/>
  </p:clrMapOvr>
  <mc:AlternateContent xmlns:mc="http://schemas.openxmlformats.org/markup-compatibility/2006">
    <mc:Choice xmlns:p14="http://schemas.microsoft.com/office/powerpoint/2010/main" Requires="p14">
      <p:transition spd="slow" p14:dur="2000" advTm="132262"/>
    </mc:Choice>
    <mc:Fallback>
      <p:transition xmlns:p14="http://schemas.microsoft.com/office/powerpoint/2010/main" spd="slow" advTm="13226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Hybrid Scheme</a:t>
            </a:r>
          </a:p>
        </p:txBody>
      </p:sp>
      <p:sp>
        <p:nvSpPr>
          <p:cNvPr id="28675" name="Content Placeholder 2"/>
          <p:cNvSpPr>
            <a:spLocks noGrp="1"/>
          </p:cNvSpPr>
          <p:nvPr>
            <p:ph idx="1"/>
          </p:nvPr>
        </p:nvSpPr>
        <p:spPr>
          <a:xfrm>
            <a:off x="685800" y="1295400"/>
            <a:ext cx="8077200" cy="4953000"/>
          </a:xfrm>
        </p:spPr>
        <p:txBody>
          <a:bodyPr/>
          <a:lstStyle/>
          <a:p>
            <a:pPr>
              <a:buFont typeface="Arial" charset="0"/>
              <a:buChar char="•"/>
            </a:pPr>
            <a:r>
              <a:rPr lang="en-US" sz="2000" dirty="0" smtClean="0"/>
              <a:t>Aggressive checking </a:t>
            </a:r>
            <a:r>
              <a:rPr lang="en-US" sz="2000" dirty="0" smtClean="0"/>
              <a:t>can provide early detection of temporal rules</a:t>
            </a:r>
            <a:endParaRPr lang="en-US" sz="2000" dirty="0" smtClean="0"/>
          </a:p>
          <a:p>
            <a:pPr>
              <a:buFont typeface="Arial" charset="0"/>
              <a:buChar char="•"/>
            </a:pPr>
            <a:endParaRPr lang="en-US" sz="2000" dirty="0" smtClean="0"/>
          </a:p>
          <a:p>
            <a:r>
              <a:rPr lang="en-US" sz="2000" dirty="0" smtClean="0"/>
              <a:t>But, it</a:t>
            </a:r>
            <a:r>
              <a:rPr lang="en-US" altLang="en-US" sz="2000" dirty="0" smtClean="0"/>
              <a:t>’</a:t>
            </a:r>
            <a:r>
              <a:rPr lang="en-US" sz="2000" dirty="0" smtClean="0"/>
              <a:t>s much more computationally expensive</a:t>
            </a:r>
          </a:p>
          <a:p>
            <a:pPr lvl="1"/>
            <a:r>
              <a:rPr lang="en-US" sz="1800" dirty="0" smtClean="0"/>
              <a:t>May not always be able to keep up with real-time</a:t>
            </a:r>
          </a:p>
          <a:p>
            <a:pPr lvl="1"/>
            <a:r>
              <a:rPr lang="en-US" sz="1800" dirty="0" smtClean="0"/>
              <a:t>Can be very </a:t>
            </a:r>
            <a:r>
              <a:rPr lang="en-US" sz="1800" dirty="0" err="1" smtClean="0"/>
              <a:t>bursty</a:t>
            </a:r>
            <a:r>
              <a:rPr lang="en-US" sz="1800" dirty="0" smtClean="0"/>
              <a:t> – depends on trace</a:t>
            </a:r>
          </a:p>
          <a:p>
            <a:pPr>
              <a:buFont typeface="Arial" charset="0"/>
              <a:buChar char="•"/>
            </a:pPr>
            <a:endParaRPr lang="en-US" sz="2000" dirty="0" smtClean="0"/>
          </a:p>
          <a:p>
            <a:pPr>
              <a:buFont typeface="Arial" charset="0"/>
              <a:buChar char="•"/>
            </a:pPr>
            <a:r>
              <a:rPr lang="en-US" sz="2000" dirty="0" smtClean="0"/>
              <a:t>Conservative checking </a:t>
            </a:r>
            <a:r>
              <a:rPr lang="en-US" sz="2000" dirty="0" smtClean="0"/>
              <a:t>has slower response time but relatively constant and shorter execution </a:t>
            </a:r>
            <a:r>
              <a:rPr lang="en-US" sz="2000" dirty="0" smtClean="0"/>
              <a:t>time</a:t>
            </a:r>
          </a:p>
          <a:p>
            <a:pPr lvl="1">
              <a:buFont typeface="Arial" charset="0"/>
              <a:buChar char="•"/>
            </a:pPr>
            <a:r>
              <a:rPr lang="en-US" sz="1800" dirty="0" smtClean="0"/>
              <a:t>Only check residues older than delay, guaranteed evaluation</a:t>
            </a:r>
            <a:endParaRPr lang="en-US" sz="1800" dirty="0" smtClean="0"/>
          </a:p>
          <a:p>
            <a:pPr>
              <a:buFont typeface="Arial" charset="0"/>
              <a:buChar char="•"/>
            </a:pPr>
            <a:endParaRPr lang="en-US" sz="2000" dirty="0" smtClean="0"/>
          </a:p>
          <a:p>
            <a:r>
              <a:rPr lang="en-US" sz="2000" dirty="0" smtClean="0"/>
              <a:t>Idea: Combine the approaches </a:t>
            </a:r>
            <a:endParaRPr lang="en-US" sz="2000" dirty="0"/>
          </a:p>
          <a:p>
            <a:pPr lvl="1"/>
            <a:r>
              <a:rPr lang="en-US" sz="1800" dirty="0"/>
              <a:t>O</a:t>
            </a:r>
            <a:r>
              <a:rPr lang="en-US" sz="1800" dirty="0" smtClean="0"/>
              <a:t>btain worst-case guarantees from conservative </a:t>
            </a:r>
          </a:p>
          <a:p>
            <a:pPr lvl="1"/>
            <a:r>
              <a:rPr lang="en-US" sz="1800" dirty="0"/>
              <a:t>U</a:t>
            </a:r>
            <a:r>
              <a:rPr lang="en-US" sz="1800" dirty="0" smtClean="0"/>
              <a:t>se extra time to do as much aggressive checking as possible</a:t>
            </a:r>
          </a:p>
        </p:txBody>
      </p:sp>
      <p:sp>
        <p:nvSpPr>
          <p:cNvPr id="5" name="Slide Number Placeholder 4"/>
          <p:cNvSpPr>
            <a:spLocks noGrp="1"/>
          </p:cNvSpPr>
          <p:nvPr>
            <p:ph type="sldNum" sz="quarter" idx="10"/>
          </p:nvPr>
        </p:nvSpPr>
        <p:spPr/>
        <p:txBody>
          <a:bodyPr/>
          <a:lstStyle/>
          <a:p>
            <a:fld id="{32A1815B-90BB-492F-B5B7-B1B14EB69CB6}" type="slidenum">
              <a:rPr lang="en-US" smtClean="0"/>
              <a:pPr/>
              <a:t>44</a:t>
            </a:fld>
            <a:endParaRPr lang="en-US"/>
          </a:p>
        </p:txBody>
      </p:sp>
    </p:spTree>
    <p:extLst>
      <p:ext uri="{BB962C8B-B14F-4D97-AF65-F5344CB8AC3E}">
        <p14:creationId xmlns:p14="http://schemas.microsoft.com/office/powerpoint/2010/main" val="1857873541"/>
      </p:ext>
    </p:extLst>
  </p:cSld>
  <p:clrMapOvr>
    <a:masterClrMapping/>
  </p:clrMapOvr>
  <mc:AlternateContent xmlns:mc="http://schemas.openxmlformats.org/markup-compatibility/2006">
    <mc:Choice xmlns:p14="http://schemas.microsoft.com/office/powerpoint/2010/main" Requires="p14">
      <p:transition spd="slow" p14:dur="2000" advTm="105253"/>
    </mc:Choice>
    <mc:Fallback>
      <p:transition xmlns:p14="http://schemas.microsoft.com/office/powerpoint/2010/main" spd="slow" advTm="105253"/>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A little scheduling</a:t>
            </a:r>
          </a:p>
        </p:txBody>
      </p:sp>
      <p:sp>
        <p:nvSpPr>
          <p:cNvPr id="29699" name="Content Placeholder 2"/>
          <p:cNvSpPr>
            <a:spLocks noGrp="1"/>
          </p:cNvSpPr>
          <p:nvPr>
            <p:ph idx="1"/>
          </p:nvPr>
        </p:nvSpPr>
        <p:spPr>
          <a:xfrm>
            <a:off x="685800" y="1371600"/>
            <a:ext cx="7770813" cy="4876800"/>
          </a:xfrm>
        </p:spPr>
        <p:txBody>
          <a:bodyPr/>
          <a:lstStyle/>
          <a:p>
            <a:pPr>
              <a:buFont typeface="Arial" charset="0"/>
              <a:buChar char="•"/>
            </a:pPr>
            <a:r>
              <a:rPr lang="en-US" sz="2400" dirty="0" smtClean="0"/>
              <a:t>Essentially a multi-tasking system with 4 tasks:</a:t>
            </a:r>
          </a:p>
          <a:p>
            <a:pPr>
              <a:buFont typeface="Arial" charset="0"/>
              <a:buChar char="•"/>
            </a:pPr>
            <a:endParaRPr lang="en-US" sz="2400" dirty="0" smtClean="0"/>
          </a:p>
          <a:p>
            <a:pPr>
              <a:buFont typeface="Arial" charset="0"/>
              <a:buChar char="•"/>
            </a:pPr>
            <a:endParaRPr lang="en-US" sz="2400" dirty="0" smtClean="0"/>
          </a:p>
          <a:p>
            <a:pPr>
              <a:buFont typeface="Arial" charset="0"/>
              <a:buChar char="•"/>
            </a:pPr>
            <a:endParaRPr lang="en-US" sz="2400" dirty="0" smtClean="0"/>
          </a:p>
          <a:p>
            <a:pPr>
              <a:buFont typeface="Arial" charset="0"/>
              <a:buChar char="•"/>
            </a:pPr>
            <a:endParaRPr lang="en-US" sz="2400" dirty="0" smtClean="0"/>
          </a:p>
          <a:p>
            <a:pPr>
              <a:buFont typeface="Arial" charset="0"/>
              <a:buChar char="•"/>
            </a:pPr>
            <a:endParaRPr lang="en-US" sz="2400" dirty="0" smtClean="0"/>
          </a:p>
          <a:p>
            <a:pPr>
              <a:buNone/>
            </a:pPr>
            <a:endParaRPr lang="en-US" sz="2400" dirty="0" smtClean="0"/>
          </a:p>
          <a:p>
            <a:r>
              <a:rPr lang="en-US" sz="2400" dirty="0" smtClean="0"/>
              <a:t>Some blocking to share structures, all straightforward</a:t>
            </a:r>
          </a:p>
        </p:txBody>
      </p:sp>
      <p:graphicFrame>
        <p:nvGraphicFramePr>
          <p:cNvPr id="4" name="Table 3"/>
          <p:cNvGraphicFramePr>
            <a:graphicFrameLocks noGrp="1"/>
          </p:cNvGraphicFramePr>
          <p:nvPr>
            <p:extLst>
              <p:ext uri="{D42A27DB-BD31-4B8C-83A1-F6EECF244321}">
                <p14:modId xmlns:p14="http://schemas.microsoft.com/office/powerpoint/2010/main" val="3819376455"/>
              </p:ext>
            </p:extLst>
          </p:nvPr>
        </p:nvGraphicFramePr>
        <p:xfrm>
          <a:off x="1447800" y="1981200"/>
          <a:ext cx="6248399" cy="2438400"/>
        </p:xfrm>
        <a:graphic>
          <a:graphicData uri="http://schemas.openxmlformats.org/drawingml/2006/table">
            <a:tbl>
              <a:tblPr firstRow="1" bandRow="1">
                <a:tableStyleId>{073A0DAA-6AF3-43AB-8588-CEC1D06C72B9}</a:tableStyleId>
              </a:tblPr>
              <a:tblGrid>
                <a:gridCol w="2351526"/>
                <a:gridCol w="1254147"/>
                <a:gridCol w="2642726"/>
              </a:tblGrid>
              <a:tr h="390144">
                <a:tc>
                  <a:txBody>
                    <a:bodyPr/>
                    <a:lstStyle/>
                    <a:p>
                      <a:r>
                        <a:rPr lang="en-US" dirty="0" smtClean="0"/>
                        <a:t>Task</a:t>
                      </a:r>
                      <a:endParaRPr lang="en-US" dirty="0"/>
                    </a:p>
                  </a:txBody>
                  <a:tcPr/>
                </a:tc>
                <a:tc>
                  <a:txBody>
                    <a:bodyPr/>
                    <a:lstStyle/>
                    <a:p>
                      <a:r>
                        <a:rPr lang="en-US" dirty="0" smtClean="0"/>
                        <a:t>Priority</a:t>
                      </a:r>
                      <a:endParaRPr lang="en-US" dirty="0"/>
                    </a:p>
                  </a:txBody>
                  <a:tcPr/>
                </a:tc>
                <a:tc>
                  <a:txBody>
                    <a:bodyPr/>
                    <a:lstStyle/>
                    <a:p>
                      <a:r>
                        <a:rPr lang="en-US" dirty="0" smtClean="0"/>
                        <a:t>Location</a:t>
                      </a:r>
                      <a:endParaRPr lang="en-US" dirty="0"/>
                    </a:p>
                  </a:txBody>
                  <a:tcPr/>
                </a:tc>
              </a:tr>
              <a:tr h="590765">
                <a:tc>
                  <a:txBody>
                    <a:bodyPr/>
                    <a:lstStyle/>
                    <a:p>
                      <a:r>
                        <a:rPr lang="en-US" dirty="0" smtClean="0"/>
                        <a:t>Trace Update</a:t>
                      </a:r>
                      <a:endParaRPr lang="en-US" dirty="0"/>
                    </a:p>
                  </a:txBody>
                  <a:tcPr/>
                </a:tc>
                <a:tc>
                  <a:txBody>
                    <a:bodyPr/>
                    <a:lstStyle/>
                    <a:p>
                      <a:r>
                        <a:rPr lang="en-US" dirty="0" smtClean="0"/>
                        <a:t>Highest</a:t>
                      </a:r>
                      <a:endParaRPr lang="en-US" dirty="0"/>
                    </a:p>
                  </a:txBody>
                  <a:tcPr/>
                </a:tc>
                <a:tc>
                  <a:txBody>
                    <a:bodyPr/>
                    <a:lstStyle/>
                    <a:p>
                      <a:r>
                        <a:rPr lang="en-US" dirty="0" smtClean="0"/>
                        <a:t>CAN receive ISR</a:t>
                      </a:r>
                      <a:endParaRPr lang="en-US" dirty="0"/>
                    </a:p>
                  </a:txBody>
                  <a:tcPr/>
                </a:tc>
              </a:tr>
              <a:tr h="482131">
                <a:tc>
                  <a:txBody>
                    <a:bodyPr/>
                    <a:lstStyle/>
                    <a:p>
                      <a:r>
                        <a:rPr lang="en-US" dirty="0" smtClean="0"/>
                        <a:t>Structure</a:t>
                      </a:r>
                      <a:r>
                        <a:rPr lang="en-US" baseline="0" dirty="0" smtClean="0"/>
                        <a:t> </a:t>
                      </a:r>
                      <a:r>
                        <a:rPr lang="en-US" baseline="0" dirty="0" smtClean="0"/>
                        <a:t>Update</a:t>
                      </a:r>
                      <a:endParaRPr lang="en-US" dirty="0"/>
                    </a:p>
                  </a:txBody>
                  <a:tcPr/>
                </a:tc>
                <a:tc>
                  <a:txBody>
                    <a:bodyPr/>
                    <a:lstStyle/>
                    <a:p>
                      <a:r>
                        <a:rPr lang="en-US" dirty="0" smtClean="0"/>
                        <a:t>High</a:t>
                      </a:r>
                      <a:endParaRPr lang="en-US" dirty="0"/>
                    </a:p>
                  </a:txBody>
                  <a:tcPr/>
                </a:tc>
                <a:tc>
                  <a:txBody>
                    <a:bodyPr/>
                    <a:lstStyle/>
                    <a:p>
                      <a:r>
                        <a:rPr lang="en-US" dirty="0" smtClean="0"/>
                        <a:t>Timer 2 ISR</a:t>
                      </a:r>
                      <a:endParaRPr lang="en-US" dirty="0"/>
                    </a:p>
                  </a:txBody>
                  <a:tcPr/>
                </a:tc>
              </a:tr>
              <a:tr h="487680">
                <a:tc>
                  <a:txBody>
                    <a:bodyPr/>
                    <a:lstStyle/>
                    <a:p>
                      <a:r>
                        <a:rPr lang="en-US" dirty="0" smtClean="0"/>
                        <a:t>Conservative Check</a:t>
                      </a:r>
                      <a:endParaRPr lang="en-US" dirty="0"/>
                    </a:p>
                  </a:txBody>
                  <a:tcPr/>
                </a:tc>
                <a:tc>
                  <a:txBody>
                    <a:bodyPr/>
                    <a:lstStyle/>
                    <a:p>
                      <a:r>
                        <a:rPr lang="en-US" dirty="0" smtClean="0"/>
                        <a:t>High</a:t>
                      </a:r>
                      <a:endParaRPr lang="en-US" dirty="0"/>
                    </a:p>
                  </a:txBody>
                  <a:tcPr/>
                </a:tc>
                <a:tc>
                  <a:txBody>
                    <a:bodyPr/>
                    <a:lstStyle/>
                    <a:p>
                      <a:r>
                        <a:rPr lang="en-US" dirty="0" smtClean="0"/>
                        <a:t>Timer</a:t>
                      </a:r>
                      <a:r>
                        <a:rPr lang="en-US" baseline="0" dirty="0" smtClean="0"/>
                        <a:t> 2 ISR</a:t>
                      </a:r>
                      <a:endParaRPr lang="en-US" dirty="0"/>
                    </a:p>
                  </a:txBody>
                  <a:tcPr/>
                </a:tc>
              </a:tr>
              <a:tr h="487680">
                <a:tc>
                  <a:txBody>
                    <a:bodyPr/>
                    <a:lstStyle/>
                    <a:p>
                      <a:r>
                        <a:rPr lang="en-US" dirty="0" smtClean="0"/>
                        <a:t>Aggressive</a:t>
                      </a:r>
                      <a:r>
                        <a:rPr lang="en-US" baseline="0" dirty="0" smtClean="0"/>
                        <a:t> Check</a:t>
                      </a:r>
                      <a:endParaRPr lang="en-US" dirty="0" smtClean="0"/>
                    </a:p>
                  </a:txBody>
                  <a:tcPr/>
                </a:tc>
                <a:tc>
                  <a:txBody>
                    <a:bodyPr/>
                    <a:lstStyle/>
                    <a:p>
                      <a:r>
                        <a:rPr lang="en-US" dirty="0" smtClean="0"/>
                        <a:t>Low</a:t>
                      </a:r>
                      <a:endParaRPr lang="en-US" dirty="0"/>
                    </a:p>
                  </a:txBody>
                  <a:tcPr/>
                </a:tc>
                <a:tc>
                  <a:txBody>
                    <a:bodyPr/>
                    <a:lstStyle/>
                    <a:p>
                      <a:r>
                        <a:rPr lang="en-US" dirty="0" smtClean="0"/>
                        <a:t>Main loop</a:t>
                      </a:r>
                      <a:endParaRPr lang="en-US" dirty="0"/>
                    </a:p>
                  </a:txBody>
                  <a:tcPr/>
                </a:tc>
              </a:tr>
            </a:tbl>
          </a:graphicData>
        </a:graphic>
      </p:graphicFrame>
      <p:sp>
        <p:nvSpPr>
          <p:cNvPr id="6" name="Slide Number Placeholder 5"/>
          <p:cNvSpPr>
            <a:spLocks noGrp="1"/>
          </p:cNvSpPr>
          <p:nvPr>
            <p:ph type="sldNum" sz="quarter" idx="10"/>
          </p:nvPr>
        </p:nvSpPr>
        <p:spPr/>
        <p:txBody>
          <a:bodyPr/>
          <a:lstStyle/>
          <a:p>
            <a:fld id="{32A1815B-90BB-492F-B5B7-B1B14EB69CB6}" type="slidenum">
              <a:rPr lang="en-US" smtClean="0"/>
              <a:pPr/>
              <a:t>45</a:t>
            </a:fld>
            <a:endParaRPr lang="en-US"/>
          </a:p>
        </p:txBody>
      </p:sp>
    </p:spTree>
    <p:extLst>
      <p:ext uri="{BB962C8B-B14F-4D97-AF65-F5344CB8AC3E}">
        <p14:creationId xmlns:p14="http://schemas.microsoft.com/office/powerpoint/2010/main" val="1540581149"/>
      </p:ext>
    </p:extLst>
  </p:cSld>
  <p:clrMapOvr>
    <a:masterClrMapping/>
  </p:clrMapOvr>
  <mc:AlternateContent xmlns:mc="http://schemas.openxmlformats.org/markup-compatibility/2006">
    <mc:Choice xmlns:p14="http://schemas.microsoft.com/office/powerpoint/2010/main" Requires="p14">
      <p:transition spd="slow" p14:dur="2000" advTm="60805"/>
    </mc:Choice>
    <mc:Fallback>
      <p:transition xmlns:p14="http://schemas.microsoft.com/office/powerpoint/2010/main" spd="slow" advTm="60805"/>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228600" y="4267200"/>
            <a:ext cx="8906932" cy="76200"/>
          </a:xfrm>
          <a:prstGeom prst="rect">
            <a:avLst/>
          </a:prstGeom>
          <a:solidFill>
            <a:srgbClr val="0000FF">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7" name="Rectangle 16"/>
          <p:cNvSpPr/>
          <p:nvPr/>
        </p:nvSpPr>
        <p:spPr bwMode="auto">
          <a:xfrm>
            <a:off x="228600" y="5017532"/>
            <a:ext cx="8906932" cy="87868"/>
          </a:xfrm>
          <a:prstGeom prst="rect">
            <a:avLst/>
          </a:prstGeom>
          <a:solidFill>
            <a:srgbClr val="0000FF">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6" name="Rectangle 15"/>
          <p:cNvSpPr/>
          <p:nvPr/>
        </p:nvSpPr>
        <p:spPr bwMode="auto">
          <a:xfrm>
            <a:off x="228600" y="5523468"/>
            <a:ext cx="8906932" cy="191532"/>
          </a:xfrm>
          <a:prstGeom prst="rect">
            <a:avLst/>
          </a:prstGeom>
          <a:solidFill>
            <a:srgbClr val="0000FF">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 name="Rectangle 10"/>
          <p:cNvSpPr/>
          <p:nvPr/>
        </p:nvSpPr>
        <p:spPr bwMode="auto">
          <a:xfrm>
            <a:off x="228600" y="5867400"/>
            <a:ext cx="8906932" cy="191532"/>
          </a:xfrm>
          <a:prstGeom prst="rect">
            <a:avLst/>
          </a:prstGeom>
          <a:solidFill>
            <a:srgbClr val="0000FF">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Hybrid in action</a:t>
            </a:r>
            <a:endParaRPr lang="en-US" dirty="0"/>
          </a:p>
        </p:txBody>
      </p:sp>
      <p:sp>
        <p:nvSpPr>
          <p:cNvPr id="5" name="TextBox 4"/>
          <p:cNvSpPr txBox="1"/>
          <p:nvPr/>
        </p:nvSpPr>
        <p:spPr>
          <a:xfrm>
            <a:off x="672091" y="1143000"/>
            <a:ext cx="7786109" cy="1384995"/>
          </a:xfrm>
          <a:prstGeom prst="rect">
            <a:avLst/>
          </a:prstGeom>
          <a:noFill/>
        </p:spPr>
        <p:txBody>
          <a:bodyPr wrap="square" rtlCol="0">
            <a:spAutoFit/>
          </a:bodyPr>
          <a:lstStyle/>
          <a:p>
            <a:pPr marL="342900" indent="-342900">
              <a:buFont typeface="Arial"/>
              <a:buChar char="•"/>
            </a:pPr>
            <a:r>
              <a:rPr lang="en-US" dirty="0" smtClean="0"/>
              <a:t>Simple lab bench setup with </a:t>
            </a:r>
            <a:r>
              <a:rPr lang="en-US" dirty="0" smtClean="0"/>
              <a:t>instrumentation</a:t>
            </a:r>
            <a:endParaRPr lang="en-US" sz="2000" dirty="0" smtClean="0"/>
          </a:p>
          <a:p>
            <a:pPr marL="800100" lvl="1" indent="-342900">
              <a:buFont typeface="Arial"/>
              <a:buChar char="•"/>
            </a:pPr>
            <a:r>
              <a:rPr lang="en-US" sz="2000" dirty="0" smtClean="0"/>
              <a:t>One 100ms </a:t>
            </a:r>
            <a:r>
              <a:rPr lang="en-US" sz="2000" dirty="0" smtClean="0"/>
              <a:t>CAN message (would see more data in a real system</a:t>
            </a:r>
            <a:r>
              <a:rPr lang="en-US" sz="2000" dirty="0" smtClean="0"/>
              <a:t>)</a:t>
            </a:r>
          </a:p>
          <a:p>
            <a:pPr marL="800100" lvl="1" indent="-342900">
              <a:buFont typeface="Arial"/>
              <a:buChar char="•"/>
            </a:pPr>
            <a:r>
              <a:rPr lang="en-US" sz="2000" dirty="0" smtClean="0"/>
              <a:t>Checking </a:t>
            </a:r>
            <a:r>
              <a:rPr lang="en-US" sz="2000" dirty="0" smtClean="0"/>
              <a:t>200 residues (&lt;0,200&gt; </a:t>
            </a:r>
            <a:r>
              <a:rPr lang="en-US" sz="2000" dirty="0" err="1" smtClean="0"/>
              <a:t>val</a:t>
            </a:r>
            <a:r>
              <a:rPr lang="en-US" sz="2000" dirty="0" smtClean="0"/>
              <a:t>) on top of heartbeat </a:t>
            </a:r>
            <a:r>
              <a:rPr lang="en-US" sz="2000" dirty="0" smtClean="0"/>
              <a:t>rules</a:t>
            </a:r>
          </a:p>
          <a:p>
            <a:pPr marL="800100" lvl="1" indent="-342900">
              <a:buFont typeface="Arial"/>
              <a:buChar char="•"/>
            </a:pPr>
            <a:r>
              <a:rPr lang="en-US" sz="2000" dirty="0" smtClean="0"/>
              <a:t>~</a:t>
            </a:r>
            <a:r>
              <a:rPr lang="en-US" sz="2000" dirty="0" smtClean="0"/>
              <a:t>23ms idle with 25ms loop</a:t>
            </a:r>
            <a:endParaRPr lang="en-US" sz="2000" dirty="0"/>
          </a:p>
        </p:txBody>
      </p:sp>
      <p:sp>
        <p:nvSpPr>
          <p:cNvPr id="6" name="Slide Number Placeholder 5"/>
          <p:cNvSpPr>
            <a:spLocks noGrp="1"/>
          </p:cNvSpPr>
          <p:nvPr>
            <p:ph type="sldNum" sz="quarter" idx="10"/>
          </p:nvPr>
        </p:nvSpPr>
        <p:spPr/>
        <p:txBody>
          <a:bodyPr/>
          <a:lstStyle/>
          <a:p>
            <a:fld id="{32A1815B-90BB-492F-B5B7-B1B14EB69CB6}" type="slidenum">
              <a:rPr lang="en-US" smtClean="0"/>
              <a:pPr/>
              <a:t>46</a:t>
            </a:fld>
            <a:endParaRPr lang="en-US"/>
          </a:p>
        </p:txBody>
      </p:sp>
      <p:sp>
        <p:nvSpPr>
          <p:cNvPr id="3" name="TextBox 2"/>
          <p:cNvSpPr txBox="1"/>
          <p:nvPr/>
        </p:nvSpPr>
        <p:spPr>
          <a:xfrm>
            <a:off x="171791" y="3897868"/>
            <a:ext cx="1426179" cy="369332"/>
          </a:xfrm>
          <a:prstGeom prst="rect">
            <a:avLst/>
          </a:prstGeom>
          <a:noFill/>
        </p:spPr>
        <p:txBody>
          <a:bodyPr wrap="none" rtlCol="0">
            <a:spAutoFit/>
          </a:bodyPr>
          <a:lstStyle/>
          <a:p>
            <a:r>
              <a:rPr lang="en-US" sz="1800" dirty="0" smtClean="0"/>
              <a:t>Trace Update</a:t>
            </a:r>
            <a:endParaRPr lang="en-US" sz="1800" dirty="0"/>
          </a:p>
        </p:txBody>
      </p:sp>
      <p:sp>
        <p:nvSpPr>
          <p:cNvPr id="7" name="TextBox 6"/>
          <p:cNvSpPr txBox="1"/>
          <p:nvPr/>
        </p:nvSpPr>
        <p:spPr>
          <a:xfrm>
            <a:off x="171791" y="4648200"/>
            <a:ext cx="2038009" cy="369332"/>
          </a:xfrm>
          <a:prstGeom prst="rect">
            <a:avLst/>
          </a:prstGeom>
          <a:noFill/>
        </p:spPr>
        <p:txBody>
          <a:bodyPr wrap="square" rtlCol="0">
            <a:spAutoFit/>
          </a:bodyPr>
          <a:lstStyle/>
          <a:p>
            <a:r>
              <a:rPr lang="en-US" sz="1800" dirty="0" smtClean="0"/>
              <a:t>Conservative Check</a:t>
            </a:r>
            <a:endParaRPr lang="en-US" sz="1800" dirty="0"/>
          </a:p>
        </p:txBody>
      </p:sp>
      <p:sp>
        <p:nvSpPr>
          <p:cNvPr id="8" name="TextBox 7"/>
          <p:cNvSpPr txBox="1"/>
          <p:nvPr/>
        </p:nvSpPr>
        <p:spPr>
          <a:xfrm>
            <a:off x="171791" y="5410200"/>
            <a:ext cx="1883423" cy="335756"/>
          </a:xfrm>
          <a:prstGeom prst="rect">
            <a:avLst/>
          </a:prstGeom>
          <a:noFill/>
        </p:spPr>
        <p:txBody>
          <a:bodyPr wrap="none" rtlCol="0">
            <a:spAutoFit/>
          </a:bodyPr>
          <a:lstStyle/>
          <a:p>
            <a:r>
              <a:rPr lang="en-US" sz="1800" dirty="0" smtClean="0"/>
              <a:t>Aggressive Check</a:t>
            </a:r>
            <a:endParaRPr lang="en-US" sz="1800" dirty="0"/>
          </a:p>
        </p:txBody>
      </p:sp>
      <p:sp>
        <p:nvSpPr>
          <p:cNvPr id="9" name="TextBox 8"/>
          <p:cNvSpPr txBox="1"/>
          <p:nvPr/>
        </p:nvSpPr>
        <p:spPr>
          <a:xfrm>
            <a:off x="171791" y="5791200"/>
            <a:ext cx="543538" cy="369332"/>
          </a:xfrm>
          <a:prstGeom prst="rect">
            <a:avLst/>
          </a:prstGeom>
          <a:noFill/>
        </p:spPr>
        <p:txBody>
          <a:bodyPr wrap="none" rtlCol="0">
            <a:spAutoFit/>
          </a:bodyPr>
          <a:lstStyle/>
          <a:p>
            <a:r>
              <a:rPr lang="en-US" sz="1800" dirty="0" smtClean="0"/>
              <a:t>Idle</a:t>
            </a:r>
            <a:endParaRPr lang="en-US" sz="1800" dirty="0"/>
          </a:p>
        </p:txBody>
      </p:sp>
      <p:pic>
        <p:nvPicPr>
          <p:cNvPr id="14" name="Picture 13" descr="scope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1743440"/>
            <a:ext cx="7230532" cy="4504960"/>
          </a:xfrm>
          <a:prstGeom prst="rect">
            <a:avLst/>
          </a:prstGeom>
        </p:spPr>
      </p:pic>
    </p:spTree>
    <p:custDataLst>
      <p:tags r:id="rId1"/>
    </p:custDataLst>
    <p:extLst>
      <p:ext uri="{BB962C8B-B14F-4D97-AF65-F5344CB8AC3E}">
        <p14:creationId xmlns:p14="http://schemas.microsoft.com/office/powerpoint/2010/main" val="1414627127"/>
      </p:ext>
    </p:extLst>
  </p:cSld>
  <p:clrMapOvr>
    <a:masterClrMapping/>
  </p:clrMapOvr>
  <mc:AlternateContent xmlns:mc="http://schemas.openxmlformats.org/markup-compatibility/2006">
    <mc:Choice xmlns:p14="http://schemas.microsoft.com/office/powerpoint/2010/main" Requires="p14">
      <p:transition spd="slow" p14:dur="2000" advTm="87273"/>
    </mc:Choice>
    <mc:Fallback>
      <p:transition xmlns:p14="http://schemas.microsoft.com/office/powerpoint/2010/main" spd="slow" advTm="8727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6" grpId="0" animBg="1"/>
      <p:bldP spid="11" grpId="0" animBg="1"/>
      <p:bldP spid="3"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638800" y="1219200"/>
            <a:ext cx="2971800" cy="4267200"/>
          </a:xfrm>
          <a:prstGeom prst="rect">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mn-lt"/>
              </a:rPr>
              <a:t>Offline Vehicle Logs</a:t>
            </a:r>
            <a:endParaRPr kumimoji="0" lang="en-US" sz="2400" b="0" i="0" u="none" strike="noStrike" cap="none" normalizeH="0" baseline="0" dirty="0" smtClean="0">
              <a:ln>
                <a:noFill/>
              </a:ln>
              <a:solidFill>
                <a:schemeClr val="tx1"/>
              </a:solidFill>
              <a:effectLst/>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rPr>
              <a:t>Replayed CAN Logs</a:t>
            </a:r>
          </a:p>
        </p:txBody>
      </p:sp>
      <p:sp>
        <p:nvSpPr>
          <p:cNvPr id="8" name="Trapezoid 7"/>
          <p:cNvSpPr/>
          <p:nvPr/>
        </p:nvSpPr>
        <p:spPr bwMode="auto">
          <a:xfrm rot="16200000">
            <a:off x="2952750" y="1657350"/>
            <a:ext cx="800100" cy="4572000"/>
          </a:xfrm>
          <a:prstGeom prst="trapezoid">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685800" y="1295400"/>
            <a:ext cx="5181600" cy="4572000"/>
          </a:xfrm>
        </p:spPr>
        <p:txBody>
          <a:bodyPr/>
          <a:lstStyle/>
          <a:p>
            <a:r>
              <a:rPr lang="en-US" dirty="0" smtClean="0"/>
              <a:t>Intro</a:t>
            </a:r>
          </a:p>
          <a:p>
            <a:r>
              <a:rPr lang="en-US" dirty="0" smtClean="0"/>
              <a:t>Architecture</a:t>
            </a:r>
          </a:p>
          <a:p>
            <a:r>
              <a:rPr lang="en-US" dirty="0" smtClean="0"/>
              <a:t>Formalisms</a:t>
            </a:r>
          </a:p>
          <a:p>
            <a:r>
              <a:rPr lang="en-US" dirty="0" smtClean="0"/>
              <a:t>Monitor Implementation</a:t>
            </a:r>
          </a:p>
          <a:p>
            <a:r>
              <a:rPr lang="en-US" b="1" dirty="0" smtClean="0"/>
              <a:t>Monitor Evaluation</a:t>
            </a:r>
          </a:p>
          <a:p>
            <a:r>
              <a:rPr lang="en-US" dirty="0" smtClean="0"/>
              <a:t>Conclusion</a:t>
            </a:r>
            <a:endParaRPr lang="en-US"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47</a:t>
            </a:fld>
            <a:endParaRPr lang="en-US"/>
          </a:p>
        </p:txBody>
      </p:sp>
    </p:spTree>
    <p:extLst>
      <p:ext uri="{BB962C8B-B14F-4D97-AF65-F5344CB8AC3E}">
        <p14:creationId xmlns:p14="http://schemas.microsoft.com/office/powerpoint/2010/main" val="3109096786"/>
      </p:ext>
    </p:extLst>
  </p:cSld>
  <p:clrMapOvr>
    <a:masterClrMapping/>
  </p:clrMapOvr>
  <mc:AlternateContent xmlns:mc="http://schemas.openxmlformats.org/markup-compatibility/2006">
    <mc:Choice xmlns:p14="http://schemas.microsoft.com/office/powerpoint/2010/main" Requires="p14">
      <p:transition spd="slow" p14:dur="2000" advTm="7723"/>
    </mc:Choice>
    <mc:Fallback>
      <p:transition xmlns:p14="http://schemas.microsoft.com/office/powerpoint/2010/main" spd="slow" advTm="7723"/>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Vehicle Log Checking</a:t>
            </a:r>
            <a:endParaRPr lang="en-US" dirty="0"/>
          </a:p>
        </p:txBody>
      </p:sp>
      <p:sp>
        <p:nvSpPr>
          <p:cNvPr id="3" name="Content Placeholder 2"/>
          <p:cNvSpPr>
            <a:spLocks noGrp="1"/>
          </p:cNvSpPr>
          <p:nvPr>
            <p:ph idx="1"/>
          </p:nvPr>
        </p:nvSpPr>
        <p:spPr/>
        <p:txBody>
          <a:bodyPr/>
          <a:lstStyle/>
          <a:p>
            <a:r>
              <a:rPr lang="en-US" sz="2400" dirty="0" smtClean="0"/>
              <a:t>Logs from test drive of autonomous research vehicle</a:t>
            </a:r>
          </a:p>
          <a:p>
            <a:pPr lvl="1"/>
            <a:r>
              <a:rPr lang="en-US" sz="2000" dirty="0" smtClean="0"/>
              <a:t>Approximately 16 hour drive</a:t>
            </a:r>
          </a:p>
          <a:p>
            <a:pPr lvl="1"/>
            <a:r>
              <a:rPr lang="en-US" sz="2000" dirty="0" smtClean="0"/>
              <a:t>Primarily looking at lane centering feature</a:t>
            </a:r>
          </a:p>
          <a:p>
            <a:endParaRPr lang="en-US" sz="2400" dirty="0" smtClean="0"/>
          </a:p>
          <a:p>
            <a:r>
              <a:rPr lang="en-US" sz="2400" dirty="0" smtClean="0"/>
              <a:t>Ad</a:t>
            </a:r>
            <a:r>
              <a:rPr lang="en-US" sz="2400" dirty="0" smtClean="0"/>
              <a:t>-hoc rule elicitation</a:t>
            </a:r>
          </a:p>
          <a:p>
            <a:pPr lvl="1"/>
            <a:r>
              <a:rPr lang="en-US" sz="2000" dirty="0" smtClean="0"/>
              <a:t>Not much info available</a:t>
            </a:r>
            <a:endParaRPr lang="en-US" sz="2000"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48</a:t>
            </a:fld>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40356"/>
    </mc:Choice>
    <mc:Fallback>
      <p:transition xmlns:p14="http://schemas.microsoft.com/office/powerpoint/2010/main" spd="slow" advTm="40356"/>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Monitored Rules</a:t>
            </a:r>
            <a:endParaRPr lang="en-US" dirty="0"/>
          </a:p>
        </p:txBody>
      </p:sp>
      <p:sp>
        <p:nvSpPr>
          <p:cNvPr id="6" name="TextBox 5"/>
          <p:cNvSpPr txBox="1"/>
          <p:nvPr/>
        </p:nvSpPr>
        <p:spPr>
          <a:xfrm>
            <a:off x="1267897" y="4876800"/>
            <a:ext cx="7571303" cy="1692771"/>
          </a:xfrm>
          <a:prstGeom prst="rect">
            <a:avLst/>
          </a:prstGeom>
          <a:noFill/>
        </p:spPr>
        <p:txBody>
          <a:bodyPr wrap="square" rtlCol="0">
            <a:spAutoFit/>
          </a:bodyPr>
          <a:lstStyle/>
          <a:p>
            <a:pPr>
              <a:buFont typeface="Arial" pitchFamily="34" charset="0"/>
              <a:buChar char="•"/>
            </a:pPr>
            <a:r>
              <a:rPr lang="en-US" sz="2000" dirty="0" smtClean="0"/>
              <a:t> No violations of Rule #0</a:t>
            </a:r>
          </a:p>
          <a:p>
            <a:pPr>
              <a:buFont typeface="Arial" pitchFamily="34" charset="0"/>
              <a:buChar char="•"/>
            </a:pPr>
            <a:r>
              <a:rPr lang="en-US" sz="2000" dirty="0" smtClean="0"/>
              <a:t> Violations of Rules #1/2</a:t>
            </a:r>
          </a:p>
          <a:p>
            <a:pPr lvl="1">
              <a:buFont typeface="Arial" pitchFamily="34" charset="0"/>
              <a:buChar char="•"/>
            </a:pPr>
            <a:r>
              <a:rPr lang="en-US" sz="2000" dirty="0" smtClean="0"/>
              <a:t> Didn’t always match – sensor accuracy is important	</a:t>
            </a:r>
          </a:p>
          <a:p>
            <a:pPr lvl="1">
              <a:buFont typeface="Arial" pitchFamily="34" charset="0"/>
              <a:buChar char="•"/>
            </a:pPr>
            <a:r>
              <a:rPr lang="en-US" sz="2000" dirty="0" smtClean="0"/>
              <a:t> Need more info to know if these are real problems</a:t>
            </a:r>
          </a:p>
          <a:p>
            <a:endParaRPr lang="en-US" sz="2000" dirty="0"/>
          </a:p>
        </p:txBody>
      </p:sp>
      <p:sp>
        <p:nvSpPr>
          <p:cNvPr id="7" name="Slide Number Placeholder 6"/>
          <p:cNvSpPr>
            <a:spLocks noGrp="1"/>
          </p:cNvSpPr>
          <p:nvPr>
            <p:ph type="sldNum" sz="quarter" idx="10"/>
          </p:nvPr>
        </p:nvSpPr>
        <p:spPr/>
        <p:txBody>
          <a:bodyPr/>
          <a:lstStyle/>
          <a:p>
            <a:fld id="{32A1815B-90BB-492F-B5B7-B1B14EB69CB6}" type="slidenum">
              <a:rPr lang="en-US" smtClean="0"/>
              <a:pPr/>
              <a:t>49</a:t>
            </a:fld>
            <a:endParaRPr lang="en-US"/>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308100"/>
            <a:ext cx="8699500" cy="3340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291"/>
    </mc:Choice>
    <mc:Fallback>
      <p:transition xmlns:p14="http://schemas.microsoft.com/office/powerpoint/2010/main" spd="slow" advTm="125291"/>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t>Runtime Verification (RV)</a:t>
            </a:r>
          </a:p>
        </p:txBody>
      </p:sp>
      <p:sp>
        <p:nvSpPr>
          <p:cNvPr id="12291" name="Content Placeholder 2"/>
          <p:cNvSpPr>
            <a:spLocks noGrp="1"/>
          </p:cNvSpPr>
          <p:nvPr>
            <p:ph idx="1"/>
          </p:nvPr>
        </p:nvSpPr>
        <p:spPr>
          <a:xfrm>
            <a:off x="685800" y="1295400"/>
            <a:ext cx="7770813" cy="4876800"/>
          </a:xfrm>
        </p:spPr>
        <p:txBody>
          <a:bodyPr/>
          <a:lstStyle/>
          <a:p>
            <a:pPr>
              <a:buFont typeface="Arial" charset="0"/>
              <a:buChar char="•"/>
            </a:pPr>
            <a:r>
              <a:rPr lang="en-US" sz="2400" dirty="0" smtClean="0"/>
              <a:t>Runtime verification is the general method of taking an execution trace and a formal policy and deciding if the trace satisfies the policy</a:t>
            </a:r>
          </a:p>
          <a:p>
            <a:pPr>
              <a:buFont typeface="Arial" charset="0"/>
              <a:buChar char="•"/>
            </a:pPr>
            <a:endParaRPr lang="en-US" sz="2400" dirty="0" smtClean="0"/>
          </a:p>
          <a:p>
            <a:r>
              <a:rPr lang="en-US" sz="2400" dirty="0" smtClean="0"/>
              <a:t>Runtime verification generally performed by </a:t>
            </a:r>
            <a:r>
              <a:rPr lang="en-US" sz="2400" i="1" dirty="0" smtClean="0"/>
              <a:t>monitors</a:t>
            </a:r>
          </a:p>
          <a:p>
            <a:pPr lvl="1"/>
            <a:r>
              <a:rPr lang="en-US" sz="2000" dirty="0" smtClean="0"/>
              <a:t>Different methods: timed automata, logic-based, </a:t>
            </a:r>
            <a:r>
              <a:rPr lang="en-US" sz="2000" dirty="0" err="1" smtClean="0"/>
              <a:t>petri</a:t>
            </a:r>
            <a:r>
              <a:rPr lang="en-US" sz="2000" dirty="0" smtClean="0"/>
              <a:t> nets</a:t>
            </a:r>
          </a:p>
        </p:txBody>
      </p:sp>
      <p:pic>
        <p:nvPicPr>
          <p:cNvPr id="30722" name="Picture 2" descr="C:\Users\akane\Documents\Research\TeX\thesis\img\text-file-icon.png"/>
          <p:cNvPicPr>
            <a:picLocks noChangeAspect="1" noChangeArrowheads="1"/>
          </p:cNvPicPr>
          <p:nvPr/>
        </p:nvPicPr>
        <p:blipFill>
          <a:blip r:embed="rId3" cstate="print"/>
          <a:srcRect/>
          <a:stretch>
            <a:fillRect/>
          </a:stretch>
        </p:blipFill>
        <p:spPr bwMode="auto">
          <a:xfrm flipH="1">
            <a:off x="2590800" y="3962400"/>
            <a:ext cx="727587" cy="939800"/>
          </a:xfrm>
          <a:prstGeom prst="rect">
            <a:avLst/>
          </a:prstGeom>
          <a:noFill/>
        </p:spPr>
      </p:pic>
      <p:sp>
        <p:nvSpPr>
          <p:cNvPr id="9" name="Vertical Scroll 8"/>
          <p:cNvSpPr/>
          <p:nvPr/>
        </p:nvSpPr>
        <p:spPr bwMode="auto">
          <a:xfrm>
            <a:off x="2514600" y="5107663"/>
            <a:ext cx="914400" cy="1011504"/>
          </a:xfrm>
          <a:prstGeom prst="verticalScroll">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l-GR" sz="6000" i="1" dirty="0" smtClean="0"/>
              <a:t>φ</a:t>
            </a:r>
            <a:endParaRPr kumimoji="0" lang="en-US" sz="2400" b="0" i="1" u="none" strike="noStrike" cap="none" normalizeH="0" baseline="0" dirty="0" smtClean="0">
              <a:ln>
                <a:noFill/>
              </a:ln>
              <a:solidFill>
                <a:schemeClr val="tx1"/>
              </a:solidFill>
              <a:effectLst/>
              <a:latin typeface="Times" pitchFamily="18" charset="0"/>
            </a:endParaRPr>
          </a:p>
        </p:txBody>
      </p:sp>
      <p:sp>
        <p:nvSpPr>
          <p:cNvPr id="10" name="TextBox 9"/>
          <p:cNvSpPr txBox="1"/>
          <p:nvPr/>
        </p:nvSpPr>
        <p:spPr>
          <a:xfrm>
            <a:off x="1447800" y="3987800"/>
            <a:ext cx="1090363" cy="830997"/>
          </a:xfrm>
          <a:prstGeom prst="rect">
            <a:avLst/>
          </a:prstGeom>
          <a:noFill/>
        </p:spPr>
        <p:txBody>
          <a:bodyPr wrap="none" rtlCol="0">
            <a:spAutoFit/>
          </a:bodyPr>
          <a:lstStyle/>
          <a:p>
            <a:r>
              <a:rPr lang="en-US" dirty="0" smtClean="0"/>
              <a:t>System</a:t>
            </a:r>
          </a:p>
          <a:p>
            <a:pPr algn="ctr"/>
            <a:r>
              <a:rPr lang="en-US" dirty="0" smtClean="0"/>
              <a:t>Trace</a:t>
            </a:r>
            <a:endParaRPr lang="en-US" dirty="0"/>
          </a:p>
        </p:txBody>
      </p:sp>
      <p:sp>
        <p:nvSpPr>
          <p:cNvPr id="11" name="TextBox 10"/>
          <p:cNvSpPr txBox="1"/>
          <p:nvPr/>
        </p:nvSpPr>
        <p:spPr>
          <a:xfrm>
            <a:off x="709298" y="5359400"/>
            <a:ext cx="1805302" cy="461665"/>
          </a:xfrm>
          <a:prstGeom prst="rect">
            <a:avLst/>
          </a:prstGeom>
          <a:noFill/>
        </p:spPr>
        <p:txBody>
          <a:bodyPr wrap="none" rtlCol="0">
            <a:spAutoFit/>
          </a:bodyPr>
          <a:lstStyle/>
          <a:p>
            <a:r>
              <a:rPr lang="en-US" dirty="0" smtClean="0"/>
              <a:t>Specification</a:t>
            </a:r>
            <a:endParaRPr lang="en-US" dirty="0"/>
          </a:p>
        </p:txBody>
      </p:sp>
      <p:sp>
        <p:nvSpPr>
          <p:cNvPr id="12" name="Rounded Rectangle 11"/>
          <p:cNvSpPr/>
          <p:nvPr/>
        </p:nvSpPr>
        <p:spPr bwMode="auto">
          <a:xfrm>
            <a:off x="4267200" y="4597400"/>
            <a:ext cx="1447800" cy="990600"/>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Monitor</a:t>
            </a:r>
          </a:p>
        </p:txBody>
      </p:sp>
      <p:cxnSp>
        <p:nvCxnSpPr>
          <p:cNvPr id="14" name="Straight Connector 13"/>
          <p:cNvCxnSpPr/>
          <p:nvPr/>
        </p:nvCxnSpPr>
        <p:spPr bwMode="auto">
          <a:xfrm>
            <a:off x="3335593" y="4406885"/>
            <a:ext cx="931607" cy="495315"/>
          </a:xfrm>
          <a:prstGeom prst="line">
            <a:avLst/>
          </a:prstGeom>
          <a:solidFill>
            <a:schemeClr val="accent1"/>
          </a:solidFill>
          <a:ln w="38100" cap="flat" cmpd="sng" algn="ctr">
            <a:solidFill>
              <a:schemeClr val="tx1"/>
            </a:solidFill>
            <a:prstDash val="solid"/>
            <a:round/>
            <a:headEnd type="none" w="med" len="med"/>
            <a:tailEnd type="arrow" w="med" len="med"/>
          </a:ln>
          <a:effectLst/>
        </p:spPr>
      </p:cxnSp>
      <p:cxnSp>
        <p:nvCxnSpPr>
          <p:cNvPr id="17" name="Straight Connector 16"/>
          <p:cNvCxnSpPr/>
          <p:nvPr/>
        </p:nvCxnSpPr>
        <p:spPr bwMode="auto">
          <a:xfrm flipV="1">
            <a:off x="3331906" y="5359400"/>
            <a:ext cx="935294" cy="228602"/>
          </a:xfrm>
          <a:prstGeom prst="line">
            <a:avLst/>
          </a:prstGeom>
          <a:solidFill>
            <a:schemeClr val="accent1"/>
          </a:solidFill>
          <a:ln w="38100" cap="flat" cmpd="sng" algn="ctr">
            <a:solidFill>
              <a:schemeClr val="tx1"/>
            </a:solidFill>
            <a:prstDash val="solid"/>
            <a:round/>
            <a:headEnd type="none" w="med" len="med"/>
            <a:tailEnd type="arrow" w="med" len="med"/>
          </a:ln>
          <a:effectLst/>
        </p:spPr>
      </p:cxnSp>
      <p:cxnSp>
        <p:nvCxnSpPr>
          <p:cNvPr id="26" name="Straight Arrow Connector 25"/>
          <p:cNvCxnSpPr>
            <a:stCxn id="12" idx="3"/>
          </p:cNvCxnSpPr>
          <p:nvPr/>
        </p:nvCxnSpPr>
        <p:spPr bwMode="auto">
          <a:xfrm>
            <a:off x="5715000" y="5092700"/>
            <a:ext cx="1219200" cy="14963"/>
          </a:xfrm>
          <a:prstGeom prst="straightConnector1">
            <a:avLst/>
          </a:prstGeom>
          <a:solidFill>
            <a:schemeClr val="accent1"/>
          </a:solidFill>
          <a:ln w="57150" cap="flat" cmpd="sng" algn="ctr">
            <a:solidFill>
              <a:schemeClr val="tx1"/>
            </a:solidFill>
            <a:prstDash val="solid"/>
            <a:round/>
            <a:headEnd type="none" w="med" len="med"/>
            <a:tailEnd type="arrow"/>
          </a:ln>
          <a:effectLst/>
        </p:spPr>
      </p:cxnSp>
      <p:sp>
        <p:nvSpPr>
          <p:cNvPr id="27" name="TextBox 26"/>
          <p:cNvSpPr txBox="1"/>
          <p:nvPr/>
        </p:nvSpPr>
        <p:spPr>
          <a:xfrm>
            <a:off x="6905747" y="4731603"/>
            <a:ext cx="2009653" cy="830997"/>
          </a:xfrm>
          <a:prstGeom prst="rect">
            <a:avLst/>
          </a:prstGeom>
          <a:noFill/>
        </p:spPr>
        <p:txBody>
          <a:bodyPr wrap="none" rtlCol="0">
            <a:spAutoFit/>
          </a:bodyPr>
          <a:lstStyle/>
          <a:p>
            <a:r>
              <a:rPr lang="en-US" dirty="0" smtClean="0"/>
              <a:t>Satisfy/Violate</a:t>
            </a:r>
          </a:p>
          <a:p>
            <a:pPr algn="ctr"/>
            <a:r>
              <a:rPr lang="en-US" dirty="0" smtClean="0"/>
              <a:t>Verdict</a:t>
            </a:r>
            <a:endParaRPr lang="en-US" dirty="0"/>
          </a:p>
        </p:txBody>
      </p:sp>
      <p:sp>
        <p:nvSpPr>
          <p:cNvPr id="28" name="Slide Number Placeholder 27"/>
          <p:cNvSpPr>
            <a:spLocks noGrp="1"/>
          </p:cNvSpPr>
          <p:nvPr>
            <p:ph type="sldNum" sz="quarter" idx="10"/>
          </p:nvPr>
        </p:nvSpPr>
        <p:spPr/>
        <p:txBody>
          <a:bodyPr/>
          <a:lstStyle/>
          <a:p>
            <a:fld id="{32A1815B-90BB-492F-B5B7-B1B14EB69CB6}" type="slidenum">
              <a:rPr lang="en-US" smtClean="0"/>
              <a:pPr/>
              <a:t>5</a:t>
            </a:fld>
            <a:endParaRPr lang="en-US"/>
          </a:p>
        </p:txBody>
      </p:sp>
    </p:spTree>
    <p:extLst>
      <p:ext uri="{BB962C8B-B14F-4D97-AF65-F5344CB8AC3E}">
        <p14:creationId xmlns:p14="http://schemas.microsoft.com/office/powerpoint/2010/main" val="1972475231"/>
      </p:ext>
    </p:extLst>
  </p:cSld>
  <p:clrMapOvr>
    <a:masterClrMapping/>
  </p:clrMapOvr>
  <mc:AlternateContent xmlns:mc="http://schemas.openxmlformats.org/markup-compatibility/2006">
    <mc:Choice xmlns:p14="http://schemas.microsoft.com/office/powerpoint/2010/main" Requires="p14">
      <p:transition spd="slow" p14:dur="2000" advTm="56744"/>
    </mc:Choice>
    <mc:Fallback>
      <p:transition xmlns:p14="http://schemas.microsoft.com/office/powerpoint/2010/main" spd="slow" advTm="56744"/>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Embedded Replay</a:t>
            </a:r>
            <a:endParaRPr lang="en-US" dirty="0"/>
          </a:p>
        </p:txBody>
      </p:sp>
      <p:sp>
        <p:nvSpPr>
          <p:cNvPr id="3" name="Content Placeholder 2"/>
          <p:cNvSpPr>
            <a:spLocks noGrp="1"/>
          </p:cNvSpPr>
          <p:nvPr>
            <p:ph idx="1"/>
          </p:nvPr>
        </p:nvSpPr>
        <p:spPr/>
        <p:txBody>
          <a:bodyPr/>
          <a:lstStyle/>
          <a:p>
            <a:r>
              <a:rPr lang="en-US" sz="2000" dirty="0" smtClean="0"/>
              <a:t>Real-time replay of CAN logs from system robustness testing</a:t>
            </a:r>
          </a:p>
          <a:p>
            <a:endParaRPr lang="en-US" sz="2000" dirty="0" smtClean="0"/>
          </a:p>
          <a:p>
            <a:r>
              <a:rPr lang="en-US" sz="2000" dirty="0" smtClean="0"/>
              <a:t>&lt;</a:t>
            </a:r>
            <a:r>
              <a:rPr lang="en-US" sz="2000" dirty="0" smtClean="0"/>
              <a:t>0.01% average message timing error</a:t>
            </a:r>
          </a:p>
          <a:p>
            <a:pPr lvl="1"/>
            <a:r>
              <a:rPr lang="en-US" sz="1800" dirty="0" smtClean="0"/>
              <a:t>Sub-ms absolute error (fast enough for 25ms monitoring)</a:t>
            </a:r>
          </a:p>
          <a:p>
            <a:endParaRPr lang="en-US" sz="2000" dirty="0" smtClean="0"/>
          </a:p>
          <a:p>
            <a:r>
              <a:rPr lang="en-US" sz="2000" dirty="0" smtClean="0"/>
              <a:t>Had </a:t>
            </a:r>
            <a:r>
              <a:rPr lang="en-US" sz="2000" dirty="0" smtClean="0"/>
              <a:t>some system documentation</a:t>
            </a:r>
          </a:p>
          <a:p>
            <a:pPr lvl="1"/>
            <a:r>
              <a:rPr lang="en-US" sz="1800" dirty="0" smtClean="0"/>
              <a:t>Real derived rules!</a:t>
            </a:r>
            <a:endParaRPr lang="en-US" sz="1800" dirty="0"/>
          </a:p>
        </p:txBody>
      </p:sp>
      <p:pic>
        <p:nvPicPr>
          <p:cNvPr id="4099" name="Picture 3"/>
          <p:cNvPicPr>
            <a:picLocks noChangeAspect="1" noChangeArrowheads="1"/>
          </p:cNvPicPr>
          <p:nvPr/>
        </p:nvPicPr>
        <p:blipFill>
          <a:blip r:embed="rId2" cstate="print"/>
          <a:srcRect/>
          <a:stretch>
            <a:fillRect/>
          </a:stretch>
        </p:blipFill>
        <p:spPr bwMode="auto">
          <a:xfrm>
            <a:off x="1981200" y="3784600"/>
            <a:ext cx="4926310" cy="2438400"/>
          </a:xfrm>
          <a:prstGeom prst="rect">
            <a:avLst/>
          </a:prstGeom>
          <a:noFill/>
          <a:ln w="9525">
            <a:noFill/>
            <a:miter lim="800000"/>
            <a:headEnd/>
            <a:tailEnd/>
          </a:ln>
        </p:spPr>
      </p:pic>
      <p:sp>
        <p:nvSpPr>
          <p:cNvPr id="6" name="Slide Number Placeholder 5"/>
          <p:cNvSpPr>
            <a:spLocks noGrp="1"/>
          </p:cNvSpPr>
          <p:nvPr>
            <p:ph type="sldNum" sz="quarter" idx="10"/>
          </p:nvPr>
        </p:nvSpPr>
        <p:spPr/>
        <p:txBody>
          <a:bodyPr/>
          <a:lstStyle/>
          <a:p>
            <a:fld id="{32A1815B-90BB-492F-B5B7-B1B14EB69CB6}" type="slidenum">
              <a:rPr lang="en-US" smtClean="0"/>
              <a:pPr/>
              <a:t>50</a:t>
            </a:fld>
            <a:endParaRPr lang="en-US"/>
          </a:p>
        </p:txBody>
      </p:sp>
    </p:spTree>
    <p:extLst>
      <p:ext uri="{BB962C8B-B14F-4D97-AF65-F5344CB8AC3E}">
        <p14:creationId xmlns:p14="http://schemas.microsoft.com/office/powerpoint/2010/main" val="2700304445"/>
      </p:ext>
    </p:extLst>
  </p:cSld>
  <p:clrMapOvr>
    <a:masterClrMapping/>
  </p:clrMapOvr>
  <mc:AlternateContent xmlns:mc="http://schemas.openxmlformats.org/markup-compatibility/2006">
    <mc:Choice xmlns:p14="http://schemas.microsoft.com/office/powerpoint/2010/main" Requires="p14">
      <p:transition spd="slow" p14:dur="2000" advTm="67194"/>
    </mc:Choice>
    <mc:Fallback>
      <p:transition xmlns:p14="http://schemas.microsoft.com/office/powerpoint/2010/main" spd="slow" advTm="67194"/>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 Specification</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51</a:t>
            </a:fld>
            <a:endParaRPr lang="en-US"/>
          </a:p>
        </p:txBody>
      </p:sp>
      <p:pic>
        <p:nvPicPr>
          <p:cNvPr id="10" name="Picture 9"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99362"/>
            <a:ext cx="8458200" cy="3958438"/>
          </a:xfrm>
          <a:prstGeom prst="rect">
            <a:avLst/>
          </a:prstGeom>
        </p:spPr>
      </p:pic>
    </p:spTree>
    <p:extLst>
      <p:ext uri="{BB962C8B-B14F-4D97-AF65-F5344CB8AC3E}">
        <p14:creationId xmlns:p14="http://schemas.microsoft.com/office/powerpoint/2010/main" val="3701837045"/>
      </p:ext>
    </p:extLst>
  </p:cSld>
  <p:clrMapOvr>
    <a:masterClrMapping/>
  </p:clrMapOvr>
  <mc:AlternateContent xmlns:mc="http://schemas.openxmlformats.org/markup-compatibility/2006">
    <mc:Choice xmlns:p14="http://schemas.microsoft.com/office/powerpoint/2010/main" Requires="p14">
      <p:transition spd="slow" p14:dur="2000" advTm="47528"/>
    </mc:Choice>
    <mc:Fallback>
      <p:transition xmlns:p14="http://schemas.microsoft.com/office/powerpoint/2010/main" spd="slow" advTm="47528"/>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 Results</a:t>
            </a:r>
            <a:endParaRPr lang="en-US" dirty="0"/>
          </a:p>
        </p:txBody>
      </p:sp>
      <p:sp>
        <p:nvSpPr>
          <p:cNvPr id="3" name="Content Placeholder 2"/>
          <p:cNvSpPr>
            <a:spLocks noGrp="1"/>
          </p:cNvSpPr>
          <p:nvPr>
            <p:ph idx="1"/>
          </p:nvPr>
        </p:nvSpPr>
        <p:spPr/>
        <p:txBody>
          <a:bodyPr/>
          <a:lstStyle/>
          <a:p>
            <a:r>
              <a:rPr lang="en-US" sz="2800" dirty="0" smtClean="0"/>
              <a:t>Detected Heartbeat and transition violations</a:t>
            </a:r>
          </a:p>
          <a:p>
            <a:pPr lvl="1"/>
            <a:r>
              <a:rPr lang="en-US" sz="2400" dirty="0" smtClean="0"/>
              <a:t>Three heartbeat violation types detected</a:t>
            </a:r>
          </a:p>
          <a:p>
            <a:pPr lvl="2"/>
            <a:r>
              <a:rPr lang="en-US" sz="2000" dirty="0" smtClean="0"/>
              <a:t>Late/missing heartbeat</a:t>
            </a:r>
          </a:p>
          <a:p>
            <a:pPr lvl="3"/>
            <a:r>
              <a:rPr lang="en-US" sz="1800" dirty="0" smtClean="0"/>
              <a:t>Real violation</a:t>
            </a:r>
            <a:endParaRPr lang="en-US" sz="2000" dirty="0" smtClean="0"/>
          </a:p>
          <a:p>
            <a:pPr lvl="2"/>
            <a:r>
              <a:rPr lang="en-US" sz="2000" dirty="0" smtClean="0"/>
              <a:t>On-time heartbeat with heartbeat status set to 0</a:t>
            </a:r>
          </a:p>
          <a:p>
            <a:pPr lvl="3"/>
            <a:r>
              <a:rPr lang="en-US" sz="1800" dirty="0" smtClean="0"/>
              <a:t>May be a problem</a:t>
            </a:r>
            <a:endParaRPr lang="en-US" sz="2000" dirty="0" smtClean="0"/>
          </a:p>
          <a:p>
            <a:pPr lvl="2"/>
            <a:r>
              <a:rPr lang="en-US" sz="2000" dirty="0" smtClean="0"/>
              <a:t>Bad heartbeat counter value</a:t>
            </a:r>
          </a:p>
          <a:p>
            <a:pPr lvl="3"/>
            <a:r>
              <a:rPr lang="en-US" sz="1800" dirty="0" smtClean="0"/>
              <a:t>False positive caused by test controlled messages</a:t>
            </a:r>
            <a:endParaRPr lang="en-US" sz="1800" dirty="0" smtClean="0"/>
          </a:p>
          <a:p>
            <a:pPr lvl="1"/>
            <a:endParaRPr lang="en-US" sz="2400" dirty="0" smtClean="0"/>
          </a:p>
          <a:p>
            <a:pPr lvl="1"/>
            <a:r>
              <a:rPr lang="en-US" sz="2400" dirty="0" smtClean="0"/>
              <a:t>Transition violations were also test-induced FP</a:t>
            </a:r>
          </a:p>
        </p:txBody>
      </p:sp>
      <p:sp>
        <p:nvSpPr>
          <p:cNvPr id="4" name="Slide Number Placeholder 3"/>
          <p:cNvSpPr>
            <a:spLocks noGrp="1"/>
          </p:cNvSpPr>
          <p:nvPr>
            <p:ph type="sldNum" sz="quarter" idx="10"/>
          </p:nvPr>
        </p:nvSpPr>
        <p:spPr/>
        <p:txBody>
          <a:bodyPr/>
          <a:lstStyle/>
          <a:p>
            <a:fld id="{32A1815B-90BB-492F-B5B7-B1B14EB69CB6}" type="slidenum">
              <a:rPr lang="en-US" smtClean="0"/>
              <a:pPr/>
              <a:t>52</a:t>
            </a:fld>
            <a:endParaRPr lang="en-US"/>
          </a:p>
        </p:txBody>
      </p:sp>
    </p:spTree>
    <p:extLst>
      <p:ext uri="{BB962C8B-B14F-4D97-AF65-F5344CB8AC3E}">
        <p14:creationId xmlns:p14="http://schemas.microsoft.com/office/powerpoint/2010/main" val="1343789493"/>
      </p:ext>
    </p:extLst>
  </p:cSld>
  <p:clrMapOvr>
    <a:masterClrMapping/>
  </p:clrMapOvr>
  <mc:AlternateContent xmlns:mc="http://schemas.openxmlformats.org/markup-compatibility/2006">
    <mc:Choice xmlns:p14="http://schemas.microsoft.com/office/powerpoint/2010/main" Requires="p14">
      <p:transition spd="slow" p14:dur="2000" advTm="77960"/>
    </mc:Choice>
    <mc:Fallback>
      <p:transition xmlns:p14="http://schemas.microsoft.com/office/powerpoint/2010/main" spd="slow" advTm="77960"/>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762000"/>
          </a:xfrm>
        </p:spPr>
        <p:txBody>
          <a:bodyPr/>
          <a:lstStyle/>
          <a:p>
            <a:r>
              <a:rPr lang="en-US" dirty="0" smtClean="0"/>
              <a:t>Late Heartbeat</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53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295400"/>
            <a:ext cx="8229600" cy="4572000"/>
          </a:xfrm>
          <a:prstGeom prst="rect">
            <a:avLst/>
          </a:prstGeom>
        </p:spPr>
      </p:pic>
      <p:sp>
        <p:nvSpPr>
          <p:cNvPr id="5" name="TextBox 4"/>
          <p:cNvSpPr txBox="1"/>
          <p:nvPr/>
        </p:nvSpPr>
        <p:spPr>
          <a:xfrm>
            <a:off x="2057400" y="6477000"/>
            <a:ext cx="6128914" cy="307777"/>
          </a:xfrm>
          <a:prstGeom prst="rect">
            <a:avLst/>
          </a:prstGeom>
          <a:noFill/>
        </p:spPr>
        <p:txBody>
          <a:bodyPr wrap="none" rtlCol="0">
            <a:spAutoFit/>
          </a:bodyPr>
          <a:lstStyle/>
          <a:p>
            <a:r>
              <a:rPr lang="en-US" sz="1400" dirty="0" smtClean="0"/>
              <a:t>Unclassified: Distribution A: Approved for Public Release. OPSEC review #26162</a:t>
            </a:r>
            <a:endParaRPr lang="en-US" sz="1400" dirty="0"/>
          </a:p>
        </p:txBody>
      </p:sp>
    </p:spTree>
    <p:extLst>
      <p:ext uri="{BB962C8B-B14F-4D97-AF65-F5344CB8AC3E}">
        <p14:creationId xmlns:p14="http://schemas.microsoft.com/office/powerpoint/2010/main" val="164985846"/>
      </p:ext>
    </p:extLst>
  </p:cSld>
  <p:clrMapOvr>
    <a:masterClrMapping/>
  </p:clrMapOvr>
  <mc:AlternateContent xmlns:mc="http://schemas.openxmlformats.org/markup-compatibility/2006">
    <mc:Choice xmlns:p14="http://schemas.microsoft.com/office/powerpoint/2010/main" Requires="p14">
      <p:transition spd="slow" p14:dur="2000" advTm="33247"/>
    </mc:Choice>
    <mc:Fallback>
      <p:transition xmlns:p14="http://schemas.microsoft.com/office/powerpoint/2010/main" spd="slow" advTm="33247"/>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379133"/>
            <a:ext cx="7772400" cy="762000"/>
          </a:xfrm>
        </p:spPr>
        <p:txBody>
          <a:bodyPr/>
          <a:lstStyle/>
          <a:p>
            <a:r>
              <a:rPr lang="en-US" dirty="0" smtClean="0"/>
              <a:t>Bad Counter</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54</a:t>
            </a:fld>
            <a:endParaRPr lang="en-US"/>
          </a:p>
        </p:txBody>
      </p:sp>
      <p:pic>
        <p:nvPicPr>
          <p:cNvPr id="5" name="Picture 4" descr="hb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00200"/>
            <a:ext cx="8534400" cy="4267200"/>
          </a:xfrm>
          <a:prstGeom prst="rect">
            <a:avLst/>
          </a:prstGeom>
        </p:spPr>
      </p:pic>
      <p:sp>
        <p:nvSpPr>
          <p:cNvPr id="7" name="Title 1"/>
          <p:cNvSpPr txBox="1">
            <a:spLocks/>
          </p:cNvSpPr>
          <p:nvPr/>
        </p:nvSpPr>
        <p:spPr bwMode="auto">
          <a:xfrm>
            <a:off x="685800" y="228600"/>
            <a:ext cx="77724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600" b="1">
                <a:solidFill>
                  <a:schemeClr val="tx2"/>
                </a:solidFill>
                <a:latin typeface="+mj-lt"/>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a:lstStyle>
          <a:p>
            <a:r>
              <a:rPr lang="en-US" dirty="0" smtClean="0"/>
              <a:t>Invalid Counter</a:t>
            </a:r>
            <a:endParaRPr lang="en-US" dirty="0"/>
          </a:p>
        </p:txBody>
      </p:sp>
      <p:sp>
        <p:nvSpPr>
          <p:cNvPr id="6" name="TextBox 5"/>
          <p:cNvSpPr txBox="1"/>
          <p:nvPr/>
        </p:nvSpPr>
        <p:spPr>
          <a:xfrm>
            <a:off x="2057400" y="6474023"/>
            <a:ext cx="6128914" cy="307777"/>
          </a:xfrm>
          <a:prstGeom prst="rect">
            <a:avLst/>
          </a:prstGeom>
          <a:noFill/>
        </p:spPr>
        <p:txBody>
          <a:bodyPr wrap="none" rtlCol="0">
            <a:spAutoFit/>
          </a:bodyPr>
          <a:lstStyle/>
          <a:p>
            <a:r>
              <a:rPr lang="en-US" sz="1400" dirty="0" smtClean="0"/>
              <a:t>Unclassified: Distribution A: Approved for Public Release. OPSEC review #26162</a:t>
            </a:r>
            <a:endParaRPr lang="en-US" sz="1400" dirty="0"/>
          </a:p>
        </p:txBody>
      </p:sp>
    </p:spTree>
    <p:extLst>
      <p:ext uri="{BB962C8B-B14F-4D97-AF65-F5344CB8AC3E}">
        <p14:creationId xmlns:p14="http://schemas.microsoft.com/office/powerpoint/2010/main" val="2651784148"/>
      </p:ext>
    </p:extLst>
  </p:cSld>
  <p:clrMapOvr>
    <a:masterClrMapping/>
  </p:clrMapOvr>
  <mc:AlternateContent xmlns:mc="http://schemas.openxmlformats.org/markup-compatibility/2006">
    <mc:Choice xmlns:p14="http://schemas.microsoft.com/office/powerpoint/2010/main" Requires="p14">
      <p:transition spd="slow" p14:dur="2000" advTm="16976"/>
    </mc:Choice>
    <mc:Fallback>
      <p:transition xmlns:p14="http://schemas.microsoft.com/office/powerpoint/2010/main" spd="slow" advTm="16976"/>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638800" y="1219200"/>
            <a:ext cx="2971800" cy="4267200"/>
          </a:xfrm>
          <a:prstGeom prst="rect">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smtClean="0">
                <a:latin typeface="+mn-lt"/>
              </a:rPr>
              <a:t>Future </a:t>
            </a:r>
            <a:r>
              <a:rPr lang="en-US" dirty="0" smtClean="0">
                <a:latin typeface="+mn-lt"/>
              </a:rPr>
              <a:t>Work</a:t>
            </a: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mn-lt"/>
              </a:rPr>
              <a:t>Conclusion</a:t>
            </a:r>
          </a:p>
        </p:txBody>
      </p:sp>
      <p:sp>
        <p:nvSpPr>
          <p:cNvPr id="8" name="Trapezoid 7"/>
          <p:cNvSpPr/>
          <p:nvPr/>
        </p:nvSpPr>
        <p:spPr bwMode="auto">
          <a:xfrm rot="16200000">
            <a:off x="2952750" y="2228851"/>
            <a:ext cx="800100" cy="4572000"/>
          </a:xfrm>
          <a:prstGeom prst="trapezoid">
            <a:avLst/>
          </a:prstGeom>
          <a:solidFill>
            <a:schemeClr val="bg1">
              <a:lumMod val="50000"/>
              <a:alpha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685800" y="1295400"/>
            <a:ext cx="5181600" cy="4572000"/>
          </a:xfrm>
        </p:spPr>
        <p:txBody>
          <a:bodyPr/>
          <a:lstStyle/>
          <a:p>
            <a:r>
              <a:rPr lang="en-US" dirty="0" smtClean="0"/>
              <a:t>Intro</a:t>
            </a:r>
          </a:p>
          <a:p>
            <a:r>
              <a:rPr lang="en-US" dirty="0" smtClean="0"/>
              <a:t>Architecture</a:t>
            </a:r>
          </a:p>
          <a:p>
            <a:r>
              <a:rPr lang="en-US" dirty="0" smtClean="0"/>
              <a:t>Formalisms</a:t>
            </a:r>
          </a:p>
          <a:p>
            <a:r>
              <a:rPr lang="en-US" dirty="0" smtClean="0"/>
              <a:t>Monitor Implementation</a:t>
            </a:r>
          </a:p>
          <a:p>
            <a:r>
              <a:rPr lang="en-US" dirty="0" smtClean="0"/>
              <a:t>Monitor Evaluation</a:t>
            </a:r>
          </a:p>
          <a:p>
            <a:r>
              <a:rPr lang="en-US" b="1" dirty="0" smtClean="0"/>
              <a:t>Conclusion</a:t>
            </a:r>
            <a:endParaRPr lang="en-US" b="1"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55</a:t>
            </a:fld>
            <a:endParaRPr lang="en-US"/>
          </a:p>
        </p:txBody>
      </p:sp>
    </p:spTree>
    <p:extLst>
      <p:ext uri="{BB962C8B-B14F-4D97-AF65-F5344CB8AC3E}">
        <p14:creationId xmlns:p14="http://schemas.microsoft.com/office/powerpoint/2010/main" val="1061595653"/>
      </p:ext>
    </p:extLst>
  </p:cSld>
  <p:clrMapOvr>
    <a:masterClrMapping/>
  </p:clrMapOvr>
  <mc:AlternateContent xmlns:mc="http://schemas.openxmlformats.org/markup-compatibility/2006">
    <mc:Choice xmlns:p14="http://schemas.microsoft.com/office/powerpoint/2010/main" Requires="p14">
      <p:transition spd="slow" p14:dur="2000" advTm="1852"/>
    </mc:Choice>
    <mc:Fallback>
      <p:transition xmlns:p14="http://schemas.microsoft.com/office/powerpoint/2010/main" spd="slow" advTm="1852"/>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685800" y="1371600"/>
            <a:ext cx="7772400" cy="4724400"/>
          </a:xfrm>
        </p:spPr>
        <p:txBody>
          <a:bodyPr/>
          <a:lstStyle/>
          <a:p>
            <a:r>
              <a:rPr lang="en-US" sz="2400" dirty="0" smtClean="0"/>
              <a:t>Recovery</a:t>
            </a:r>
          </a:p>
          <a:p>
            <a:pPr lvl="1"/>
            <a:r>
              <a:rPr lang="en-US" sz="2000" dirty="0" smtClean="0"/>
              <a:t>Hard to do safely</a:t>
            </a:r>
          </a:p>
          <a:p>
            <a:pPr lvl="1"/>
            <a:r>
              <a:rPr lang="en-US" sz="2000" dirty="0" smtClean="0"/>
              <a:t>Emergency stop not always best choice</a:t>
            </a:r>
          </a:p>
          <a:p>
            <a:pPr lvl="2"/>
            <a:r>
              <a:rPr lang="en-US" sz="1800" dirty="0" smtClean="0"/>
              <a:t>Prefer to controlled stop if possible</a:t>
            </a:r>
          </a:p>
          <a:p>
            <a:pPr lvl="1"/>
            <a:r>
              <a:rPr lang="en-US" sz="2000" dirty="0" smtClean="0"/>
              <a:t>Need to diagnose faults to choose viable recovery</a:t>
            </a:r>
          </a:p>
          <a:p>
            <a:endParaRPr lang="en-US" sz="2400" dirty="0" smtClean="0"/>
          </a:p>
          <a:p>
            <a:r>
              <a:rPr lang="en-US" sz="2400" dirty="0" smtClean="0"/>
              <a:t>Semi-formal </a:t>
            </a:r>
            <a:r>
              <a:rPr lang="en-US" sz="2400" dirty="0" smtClean="0"/>
              <a:t>Specification Language</a:t>
            </a:r>
            <a:endParaRPr lang="en-US" sz="2400" dirty="0" smtClean="0"/>
          </a:p>
          <a:p>
            <a:pPr lvl="1"/>
            <a:r>
              <a:rPr lang="en-US" sz="2000" dirty="0" smtClean="0"/>
              <a:t>More formal definition of interface between system and monitor</a:t>
            </a:r>
          </a:p>
          <a:p>
            <a:pPr lvl="1"/>
            <a:r>
              <a:rPr lang="en-US" sz="2000" dirty="0" smtClean="0"/>
              <a:t>Domain Specific Language</a:t>
            </a:r>
            <a:r>
              <a:rPr lang="en-US" sz="2000" dirty="0" smtClean="0"/>
              <a:t> </a:t>
            </a:r>
            <a:r>
              <a:rPr lang="en-US" sz="2000" dirty="0" smtClean="0"/>
              <a:t>can be designed to help verification of interface</a:t>
            </a:r>
          </a:p>
          <a:p>
            <a:pPr lvl="1"/>
            <a:endParaRPr lang="en-US" sz="2000"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56</a:t>
            </a:fld>
            <a:endParaRPr lang="en-US"/>
          </a:p>
        </p:txBody>
      </p:sp>
    </p:spTree>
    <p:extLst>
      <p:ext uri="{BB962C8B-B14F-4D97-AF65-F5344CB8AC3E}">
        <p14:creationId xmlns:p14="http://schemas.microsoft.com/office/powerpoint/2010/main" val="2472468315"/>
      </p:ext>
    </p:extLst>
  </p:cSld>
  <p:clrMapOvr>
    <a:masterClrMapping/>
  </p:clrMapOvr>
  <mc:AlternateContent xmlns:mc="http://schemas.openxmlformats.org/markup-compatibility/2006">
    <mc:Choice xmlns:p14="http://schemas.microsoft.com/office/powerpoint/2010/main" Requires="p14">
      <p:transition spd="slow" p14:dur="2000" advTm="106571"/>
    </mc:Choice>
    <mc:Fallback>
      <p:transition xmlns:p14="http://schemas.microsoft.com/office/powerpoint/2010/main" spd="slow" advTm="106571"/>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33400" y="1219200"/>
            <a:ext cx="4267200" cy="5334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76200" y="1295400"/>
            <a:ext cx="4876800" cy="4648200"/>
          </a:xfrm>
        </p:spPr>
        <p:txBody>
          <a:bodyPr/>
          <a:lstStyle/>
          <a:p>
            <a:pPr marL="457200" indent="-457200">
              <a:buFont typeface="+mj-lt"/>
              <a:buAutoNum type="arabicPeriod"/>
            </a:pPr>
            <a:r>
              <a:rPr lang="en-US" sz="2000" b="1" dirty="0" smtClean="0"/>
              <a:t>Identified suitable RV architecture</a:t>
            </a:r>
          </a:p>
          <a:p>
            <a:pPr marL="457200" indent="-457200">
              <a:buFont typeface="+mj-lt"/>
              <a:buAutoNum type="arabicPeriod"/>
            </a:pPr>
            <a:endParaRPr lang="en-US" sz="2000" b="1" dirty="0" smtClean="0"/>
          </a:p>
          <a:p>
            <a:pPr marL="457200" indent="-457200">
              <a:buFont typeface="+mj-lt"/>
              <a:buAutoNum type="arabicPeriod"/>
            </a:pPr>
            <a:r>
              <a:rPr lang="en-US" sz="2000" b="1" dirty="0" smtClean="0"/>
              <a:t>Provided an end-to-end monitoring framework for safety-critical embedded</a:t>
            </a:r>
          </a:p>
          <a:p>
            <a:pPr marL="457200" indent="-457200">
              <a:buFont typeface="+mj-lt"/>
              <a:buAutoNum type="arabicPeriod"/>
            </a:pPr>
            <a:endParaRPr lang="en-US" sz="2000" b="1" dirty="0" smtClean="0"/>
          </a:p>
          <a:p>
            <a:pPr marL="457200" indent="-457200">
              <a:buFont typeface="+mj-lt"/>
              <a:buAutoNum type="arabicPeriod"/>
            </a:pPr>
            <a:r>
              <a:rPr lang="en-US" sz="2000" b="1" dirty="0" smtClean="0"/>
              <a:t>Real-time monitoring of CAN networks is feasible</a:t>
            </a:r>
          </a:p>
        </p:txBody>
      </p:sp>
      <p:sp>
        <p:nvSpPr>
          <p:cNvPr id="6" name="Rectangle 5"/>
          <p:cNvSpPr/>
          <p:nvPr/>
        </p:nvSpPr>
        <p:spPr bwMode="auto">
          <a:xfrm>
            <a:off x="5334000" y="1219200"/>
            <a:ext cx="3581400" cy="41148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i="1" dirty="0"/>
              <a:t>Passive External Bus Monitor</a:t>
            </a:r>
          </a:p>
          <a:p>
            <a:endParaRPr lang="en-US" sz="2000" i="1" dirty="0" smtClean="0"/>
          </a:p>
          <a:p>
            <a:r>
              <a:rPr lang="en-US" sz="2000" i="1" dirty="0" smtClean="0"/>
              <a:t>Handles Black-box components</a:t>
            </a:r>
            <a:endParaRPr kumimoji="0" lang="en-US" sz="2000" b="0" i="1" u="none" strike="noStrike" cap="none" normalizeH="0" baseline="0" dirty="0" smtClean="0">
              <a:ln>
                <a:noFill/>
              </a:ln>
              <a:solidFill>
                <a:schemeClr val="tx1"/>
              </a:solidFill>
              <a:effectLst/>
              <a:latin typeface="Times" pitchFamily="18" charset="0"/>
            </a:endParaRPr>
          </a:p>
          <a:p>
            <a:pPr marL="0" marR="0" indent="0" algn="l" defTabSz="914400" rtl="0" eaLnBrk="0" fontAlgn="base" latinLnBrk="0" hangingPunct="0">
              <a:lnSpc>
                <a:spcPct val="100000"/>
              </a:lnSpc>
              <a:spcBef>
                <a:spcPct val="0"/>
              </a:spcBef>
              <a:spcAft>
                <a:spcPct val="0"/>
              </a:spcAft>
              <a:buClrTx/>
              <a:buSzTx/>
              <a:buFontTx/>
              <a:buNone/>
              <a:tabLst/>
            </a:pPr>
            <a:endParaRPr lang="en-US" sz="2000" i="1" dirty="0" smtClean="0"/>
          </a:p>
          <a:p>
            <a:pPr marL="0" marR="0" indent="0" algn="l" defTabSz="914400" rtl="0" eaLnBrk="0" fontAlgn="base" latinLnBrk="0" hangingPunct="0">
              <a:lnSpc>
                <a:spcPct val="100000"/>
              </a:lnSpc>
              <a:spcBef>
                <a:spcPct val="0"/>
              </a:spcBef>
              <a:spcAft>
                <a:spcPct val="0"/>
              </a:spcAft>
              <a:buClrTx/>
              <a:buSzTx/>
              <a:buFontTx/>
              <a:buNone/>
              <a:tabLst/>
            </a:pPr>
            <a:r>
              <a:rPr lang="en-US" sz="2000" i="1" dirty="0" smtClean="0"/>
              <a:t>No Instrumentation</a:t>
            </a:r>
          </a:p>
          <a:p>
            <a:pPr marL="0" marR="0" indent="0" algn="l" defTabSz="914400" rtl="0" eaLnBrk="0" fontAlgn="base" latinLnBrk="0" hangingPunct="0">
              <a:lnSpc>
                <a:spcPct val="100000"/>
              </a:lnSpc>
              <a:spcBef>
                <a:spcPct val="0"/>
              </a:spcBef>
              <a:spcAft>
                <a:spcPct val="0"/>
              </a:spcAft>
              <a:buClrTx/>
              <a:buSzTx/>
              <a:buFontTx/>
              <a:buNone/>
              <a:tabLst/>
            </a:pPr>
            <a:endParaRPr lang="en-US" sz="2000" i="1" dirty="0" smtClean="0"/>
          </a:p>
          <a:p>
            <a:pPr marL="0" marR="0" indent="0" algn="l" defTabSz="914400" rtl="0" eaLnBrk="0" fontAlgn="base" latinLnBrk="0" hangingPunct="0">
              <a:lnSpc>
                <a:spcPct val="100000"/>
              </a:lnSpc>
              <a:spcBef>
                <a:spcPct val="0"/>
              </a:spcBef>
              <a:spcAft>
                <a:spcPct val="0"/>
              </a:spcAft>
              <a:buClrTx/>
              <a:buSzTx/>
              <a:buFontTx/>
              <a:buNone/>
              <a:tabLst/>
            </a:pPr>
            <a:r>
              <a:rPr lang="en-US" sz="2000" i="1" dirty="0" smtClean="0"/>
              <a:t>Potentially Bolt-on</a:t>
            </a:r>
            <a:endParaRPr kumimoji="0" lang="en-US" sz="2000" b="0" i="1" u="none" strike="noStrike" cap="none" normalizeH="0" baseline="0" dirty="0" smtClean="0">
              <a:ln>
                <a:noFill/>
              </a:ln>
              <a:solidFill>
                <a:schemeClr val="tx1"/>
              </a:solidFill>
              <a:effectLst/>
              <a:latin typeface="Times" pitchFamily="18" charset="0"/>
            </a:endParaRPr>
          </a:p>
        </p:txBody>
      </p:sp>
      <p:sp>
        <p:nvSpPr>
          <p:cNvPr id="7" name="Slide Number Placeholder 6"/>
          <p:cNvSpPr>
            <a:spLocks noGrp="1"/>
          </p:cNvSpPr>
          <p:nvPr>
            <p:ph type="sldNum" sz="quarter" idx="10"/>
          </p:nvPr>
        </p:nvSpPr>
        <p:spPr/>
        <p:txBody>
          <a:bodyPr/>
          <a:lstStyle/>
          <a:p>
            <a:fld id="{32A1815B-90BB-492F-B5B7-B1B14EB69CB6}" type="slidenum">
              <a:rPr lang="en-US" smtClean="0"/>
              <a:pPr/>
              <a:t>57</a:t>
            </a:fld>
            <a:endParaRPr lang="en-US"/>
          </a:p>
        </p:txBody>
      </p:sp>
    </p:spTree>
    <p:extLst>
      <p:ext uri="{BB962C8B-B14F-4D97-AF65-F5344CB8AC3E}">
        <p14:creationId xmlns:p14="http://schemas.microsoft.com/office/powerpoint/2010/main" val="612383149"/>
      </p:ext>
    </p:extLst>
  </p:cSld>
  <p:clrMapOvr>
    <a:masterClrMapping/>
  </p:clrMapOvr>
  <mc:AlternateContent xmlns:mc="http://schemas.openxmlformats.org/markup-compatibility/2006">
    <mc:Choice xmlns:p14="http://schemas.microsoft.com/office/powerpoint/2010/main" Requires="p14">
      <p:transition spd="slow" p14:dur="2000" advTm="19925"/>
    </mc:Choice>
    <mc:Fallback>
      <p:transition xmlns:p14="http://schemas.microsoft.com/office/powerpoint/2010/main" spd="slow" advTm="19925"/>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4876800" cy="4648200"/>
          </a:xfrm>
        </p:spPr>
        <p:txBody>
          <a:bodyPr/>
          <a:lstStyle/>
          <a:p>
            <a:pPr marL="457200" indent="-457200">
              <a:buFont typeface="+mj-lt"/>
              <a:buAutoNum type="arabicPeriod"/>
            </a:pPr>
            <a:r>
              <a:rPr lang="en-US" sz="2000" b="1" dirty="0" smtClean="0"/>
              <a:t>Identified suitable RV architecture</a:t>
            </a:r>
          </a:p>
          <a:p>
            <a:pPr marL="457200" indent="-457200">
              <a:buFont typeface="+mj-lt"/>
              <a:buAutoNum type="arabicPeriod"/>
            </a:pPr>
            <a:endParaRPr lang="en-US" sz="2000" b="1" dirty="0" smtClean="0"/>
          </a:p>
          <a:p>
            <a:pPr marL="457200" indent="-457200">
              <a:buFont typeface="+mj-lt"/>
              <a:buAutoNum type="arabicPeriod"/>
            </a:pPr>
            <a:r>
              <a:rPr lang="en-US" sz="2000" b="1" dirty="0" smtClean="0"/>
              <a:t>Provided an end-to-end monitoring framework for safety-critical embedded</a:t>
            </a:r>
          </a:p>
          <a:p>
            <a:pPr marL="457200" indent="-457200">
              <a:buFont typeface="+mj-lt"/>
              <a:buAutoNum type="arabicPeriod"/>
            </a:pPr>
            <a:endParaRPr lang="en-US" sz="2000" b="1" dirty="0" smtClean="0"/>
          </a:p>
          <a:p>
            <a:pPr marL="457200" indent="-457200">
              <a:buFont typeface="+mj-lt"/>
              <a:buAutoNum type="arabicPeriod"/>
            </a:pPr>
            <a:r>
              <a:rPr lang="en-US" sz="2000" b="1" dirty="0" smtClean="0"/>
              <a:t>Real-time monitoring of CAN networks is feasible</a:t>
            </a:r>
          </a:p>
        </p:txBody>
      </p:sp>
      <p:sp>
        <p:nvSpPr>
          <p:cNvPr id="5" name="Rectangle 4"/>
          <p:cNvSpPr/>
          <p:nvPr/>
        </p:nvSpPr>
        <p:spPr bwMode="auto">
          <a:xfrm>
            <a:off x="533400" y="2057400"/>
            <a:ext cx="4419600" cy="9144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Conclusions</a:t>
            </a:r>
            <a:endParaRPr lang="en-US" dirty="0"/>
          </a:p>
        </p:txBody>
      </p:sp>
      <p:sp>
        <p:nvSpPr>
          <p:cNvPr id="6" name="Rectangle 5"/>
          <p:cNvSpPr/>
          <p:nvPr/>
        </p:nvSpPr>
        <p:spPr bwMode="auto">
          <a:xfrm>
            <a:off x="5334000" y="1219200"/>
            <a:ext cx="3581400" cy="41148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kumimoji="0" lang="en-US" sz="2000" b="0" i="1" u="none" strike="noStrike" cap="none" normalizeH="0" baseline="0" dirty="0" smtClean="0">
                <a:ln>
                  <a:noFill/>
                </a:ln>
                <a:solidFill>
                  <a:schemeClr val="tx1"/>
                </a:solidFill>
                <a:effectLst/>
                <a:latin typeface="Times" pitchFamily="18" charset="0"/>
              </a:rPr>
              <a:t>Semi-formal mapping</a:t>
            </a:r>
          </a:p>
          <a:p>
            <a:endParaRPr kumimoji="0" lang="en-US" sz="2000" b="0" i="1" u="none" strike="noStrike" cap="none" normalizeH="0" baseline="0" dirty="0" smtClean="0">
              <a:ln>
                <a:noFill/>
              </a:ln>
              <a:solidFill>
                <a:schemeClr val="tx1"/>
              </a:solidFill>
              <a:effectLst/>
              <a:latin typeface="Times" pitchFamily="18" charset="0"/>
            </a:endParaRPr>
          </a:p>
          <a:p>
            <a:r>
              <a:rPr kumimoji="0" lang="en-US" sz="2000" b="0" i="1" u="none" strike="noStrike" cap="none" normalizeH="0" baseline="0" dirty="0" smtClean="0">
                <a:ln>
                  <a:noFill/>
                </a:ln>
                <a:solidFill>
                  <a:schemeClr val="tx1"/>
                </a:solidFill>
                <a:effectLst/>
                <a:latin typeface="Times" pitchFamily="18" charset="0"/>
              </a:rPr>
              <a:t>Specification Logic</a:t>
            </a:r>
          </a:p>
          <a:p>
            <a:endParaRPr kumimoji="0" lang="en-US" sz="2000" b="0" i="1" u="none" strike="noStrike" cap="none" normalizeH="0" baseline="0" dirty="0" smtClean="0">
              <a:ln>
                <a:noFill/>
              </a:ln>
              <a:solidFill>
                <a:schemeClr val="tx1"/>
              </a:solidFill>
              <a:effectLst/>
              <a:latin typeface="Times" pitchFamily="18" charset="0"/>
            </a:endParaRPr>
          </a:p>
          <a:p>
            <a:r>
              <a:rPr kumimoji="0" lang="en-US" sz="2000" b="0" i="1" u="none" strike="noStrike" cap="none" normalizeH="0" baseline="0" dirty="0" smtClean="0">
                <a:ln>
                  <a:noFill/>
                </a:ln>
                <a:solidFill>
                  <a:schemeClr val="tx1"/>
                </a:solidFill>
                <a:effectLst/>
                <a:latin typeface="Times" pitchFamily="18" charset="0"/>
              </a:rPr>
              <a:t>Algorithms</a:t>
            </a:r>
          </a:p>
          <a:p>
            <a:endParaRPr lang="en-US" sz="2000" i="1" dirty="0" smtClean="0"/>
          </a:p>
          <a:p>
            <a:r>
              <a:rPr kumimoji="0" lang="en-US" sz="2000" b="0" i="1" u="none" strike="noStrike" cap="none" normalizeH="0" baseline="0" dirty="0" smtClean="0">
                <a:ln>
                  <a:noFill/>
                </a:ln>
                <a:solidFill>
                  <a:schemeClr val="tx1"/>
                </a:solidFill>
                <a:effectLst/>
                <a:latin typeface="Times" pitchFamily="18" charset="0"/>
              </a:rPr>
              <a:t>Correctness</a:t>
            </a:r>
            <a:r>
              <a:rPr kumimoji="0" lang="en-US" sz="2000" b="0" i="1" u="none" strike="noStrike" cap="none" normalizeH="0" dirty="0" smtClean="0">
                <a:ln>
                  <a:noFill/>
                </a:ln>
                <a:solidFill>
                  <a:schemeClr val="tx1"/>
                </a:solidFill>
                <a:effectLst/>
                <a:latin typeface="Times" pitchFamily="18" charset="0"/>
              </a:rPr>
              <a:t> Proofs</a:t>
            </a:r>
          </a:p>
          <a:p>
            <a:endParaRPr lang="en-US" sz="2000" i="1" baseline="0" dirty="0" smtClean="0"/>
          </a:p>
          <a:p>
            <a:r>
              <a:rPr kumimoji="0" lang="en-US" sz="2000" b="0" i="1" u="none" strike="noStrike" cap="none" normalizeH="0" dirty="0" smtClean="0">
                <a:ln>
                  <a:noFill/>
                </a:ln>
                <a:solidFill>
                  <a:schemeClr val="tx1"/>
                </a:solidFill>
                <a:effectLst/>
                <a:latin typeface="Times" pitchFamily="18" charset="0"/>
              </a:rPr>
              <a:t>Specification Patterns</a:t>
            </a:r>
          </a:p>
          <a:p>
            <a:endParaRPr lang="en-US" sz="2000" i="1" baseline="0" dirty="0" smtClean="0"/>
          </a:p>
          <a:p>
            <a:r>
              <a:rPr kumimoji="0" lang="en-US" sz="2000" b="0" i="1" u="none" strike="noStrike" cap="none" normalizeH="0" dirty="0" smtClean="0">
                <a:ln>
                  <a:noFill/>
                </a:ln>
                <a:solidFill>
                  <a:schemeClr val="tx1"/>
                </a:solidFill>
                <a:effectLst/>
                <a:latin typeface="Times" pitchFamily="18" charset="0"/>
              </a:rPr>
              <a:t>Safety Case Patterns</a:t>
            </a:r>
            <a:endParaRPr kumimoji="0" lang="en-US" sz="2000" b="0" i="1" u="none" strike="noStrike" cap="none" normalizeH="0" baseline="0" dirty="0" smtClean="0">
              <a:ln>
                <a:noFill/>
              </a:ln>
              <a:solidFill>
                <a:schemeClr val="tx1"/>
              </a:solidFill>
              <a:effectLst/>
              <a:latin typeface="Times" pitchFamily="18" charset="0"/>
            </a:endParaRPr>
          </a:p>
        </p:txBody>
      </p:sp>
      <p:sp>
        <p:nvSpPr>
          <p:cNvPr id="7" name="Slide Number Placeholder 6"/>
          <p:cNvSpPr>
            <a:spLocks noGrp="1"/>
          </p:cNvSpPr>
          <p:nvPr>
            <p:ph type="sldNum" sz="quarter" idx="10"/>
          </p:nvPr>
        </p:nvSpPr>
        <p:spPr/>
        <p:txBody>
          <a:bodyPr/>
          <a:lstStyle/>
          <a:p>
            <a:fld id="{32A1815B-90BB-492F-B5B7-B1B14EB69CB6}" type="slidenum">
              <a:rPr lang="en-US" smtClean="0"/>
              <a:pPr/>
              <a:t>58</a:t>
            </a:fld>
            <a:endParaRPr lang="en-US"/>
          </a:p>
        </p:txBody>
      </p:sp>
    </p:spTree>
    <p:extLst>
      <p:ext uri="{BB962C8B-B14F-4D97-AF65-F5344CB8AC3E}">
        <p14:creationId xmlns:p14="http://schemas.microsoft.com/office/powerpoint/2010/main" val="612383149"/>
      </p:ext>
    </p:extLst>
  </p:cSld>
  <p:clrMapOvr>
    <a:masterClrMapping/>
  </p:clrMapOvr>
  <mc:AlternateContent xmlns:mc="http://schemas.openxmlformats.org/markup-compatibility/2006">
    <mc:Choice xmlns:p14="http://schemas.microsoft.com/office/powerpoint/2010/main" Requires="p14">
      <p:transition spd="slow" p14:dur="2000" advTm="16470"/>
    </mc:Choice>
    <mc:Fallback>
      <p:transition xmlns:p14="http://schemas.microsoft.com/office/powerpoint/2010/main" spd="slow" advTm="16470"/>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295400"/>
            <a:ext cx="4876800" cy="4648200"/>
          </a:xfrm>
        </p:spPr>
        <p:txBody>
          <a:bodyPr/>
          <a:lstStyle/>
          <a:p>
            <a:pPr marL="457200" indent="-457200">
              <a:buFont typeface="+mj-lt"/>
              <a:buAutoNum type="arabicPeriod"/>
            </a:pPr>
            <a:r>
              <a:rPr lang="en-US" sz="2000" b="1" dirty="0" smtClean="0"/>
              <a:t>Identified suitable RV architecture</a:t>
            </a:r>
          </a:p>
          <a:p>
            <a:pPr marL="457200" indent="-457200">
              <a:buFont typeface="+mj-lt"/>
              <a:buAutoNum type="arabicPeriod"/>
            </a:pPr>
            <a:endParaRPr lang="en-US" sz="2000" b="1" dirty="0" smtClean="0"/>
          </a:p>
          <a:p>
            <a:pPr marL="457200" indent="-457200">
              <a:buFont typeface="+mj-lt"/>
              <a:buAutoNum type="arabicPeriod"/>
            </a:pPr>
            <a:r>
              <a:rPr lang="en-US" sz="2000" b="1" dirty="0" smtClean="0"/>
              <a:t>Provided an end-to-end monitoring framework for safety-critical embedded</a:t>
            </a:r>
          </a:p>
          <a:p>
            <a:pPr marL="457200" indent="-457200">
              <a:buFont typeface="+mj-lt"/>
              <a:buAutoNum type="arabicPeriod"/>
            </a:pPr>
            <a:endParaRPr lang="en-US" sz="2000" b="1" dirty="0" smtClean="0"/>
          </a:p>
          <a:p>
            <a:pPr marL="457200" indent="-457200">
              <a:buFont typeface="+mj-lt"/>
              <a:buAutoNum type="arabicPeriod"/>
            </a:pPr>
            <a:r>
              <a:rPr lang="en-US" sz="2000" b="1" dirty="0" smtClean="0"/>
              <a:t>Real-time monitoring of CAN networks is feasible</a:t>
            </a:r>
          </a:p>
        </p:txBody>
      </p:sp>
      <p:sp>
        <p:nvSpPr>
          <p:cNvPr id="5" name="Rectangle 4"/>
          <p:cNvSpPr/>
          <p:nvPr/>
        </p:nvSpPr>
        <p:spPr bwMode="auto">
          <a:xfrm>
            <a:off x="533400" y="3352800"/>
            <a:ext cx="4419600" cy="7620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Conclusions</a:t>
            </a:r>
            <a:endParaRPr lang="en-US" dirty="0"/>
          </a:p>
        </p:txBody>
      </p:sp>
      <p:sp>
        <p:nvSpPr>
          <p:cNvPr id="6" name="Rectangle 5"/>
          <p:cNvSpPr/>
          <p:nvPr/>
        </p:nvSpPr>
        <p:spPr bwMode="auto">
          <a:xfrm>
            <a:off x="5334000" y="1219200"/>
            <a:ext cx="3581400" cy="41148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2000" i="1" dirty="0" smtClean="0"/>
              <a:t>Checked logs from real systems under test</a:t>
            </a:r>
          </a:p>
          <a:p>
            <a:endParaRPr lang="en-US" sz="2000" dirty="0" smtClean="0"/>
          </a:p>
          <a:p>
            <a:r>
              <a:rPr lang="en-US" sz="2000" i="1" dirty="0" smtClean="0"/>
              <a:t>Found potential violations in offline logs from autonomous research vehicle</a:t>
            </a:r>
          </a:p>
          <a:p>
            <a:endParaRPr kumimoji="0" lang="en-US" sz="2000" b="0" i="1" u="none" strike="noStrike" cap="none" normalizeH="0" baseline="0" dirty="0" smtClean="0">
              <a:ln>
                <a:noFill/>
              </a:ln>
              <a:solidFill>
                <a:schemeClr val="tx1"/>
              </a:solidFill>
              <a:effectLst/>
              <a:latin typeface="Times" pitchFamily="18" charset="0"/>
            </a:endParaRPr>
          </a:p>
          <a:p>
            <a:r>
              <a:rPr kumimoji="0" lang="en-US" sz="2000" b="0" i="1" u="none" strike="noStrike" cap="none" normalizeH="0" baseline="0" dirty="0" smtClean="0">
                <a:ln>
                  <a:noFill/>
                </a:ln>
                <a:solidFill>
                  <a:schemeClr val="tx1"/>
                </a:solidFill>
                <a:effectLst/>
                <a:latin typeface="Times" pitchFamily="18" charset="0"/>
              </a:rPr>
              <a:t>Detected violations</a:t>
            </a:r>
            <a:r>
              <a:rPr kumimoji="0" lang="en-US" sz="2000" b="0" i="1" u="none" strike="noStrike" cap="none" normalizeH="0" dirty="0" smtClean="0">
                <a:ln>
                  <a:noFill/>
                </a:ln>
                <a:solidFill>
                  <a:schemeClr val="tx1"/>
                </a:solidFill>
                <a:effectLst/>
                <a:latin typeface="Times" pitchFamily="18" charset="0"/>
              </a:rPr>
              <a:t> on CAN bus</a:t>
            </a:r>
            <a:endParaRPr kumimoji="0" lang="en-US" sz="2000" b="0" i="1" u="none" strike="noStrike" cap="none" normalizeH="0" baseline="0" dirty="0" smtClean="0">
              <a:ln>
                <a:noFill/>
              </a:ln>
              <a:solidFill>
                <a:schemeClr val="tx1"/>
              </a:solidFill>
              <a:effectLst/>
              <a:latin typeface="Times" pitchFamily="18" charset="0"/>
            </a:endParaRPr>
          </a:p>
        </p:txBody>
      </p:sp>
      <p:sp>
        <p:nvSpPr>
          <p:cNvPr id="7" name="Slide Number Placeholder 6"/>
          <p:cNvSpPr>
            <a:spLocks noGrp="1"/>
          </p:cNvSpPr>
          <p:nvPr>
            <p:ph type="sldNum" sz="quarter" idx="10"/>
          </p:nvPr>
        </p:nvSpPr>
        <p:spPr/>
        <p:txBody>
          <a:bodyPr/>
          <a:lstStyle/>
          <a:p>
            <a:fld id="{32A1815B-90BB-492F-B5B7-B1B14EB69CB6}" type="slidenum">
              <a:rPr lang="en-US" smtClean="0"/>
              <a:pPr/>
              <a:t>59</a:t>
            </a:fld>
            <a:endParaRPr lang="en-US"/>
          </a:p>
        </p:txBody>
      </p:sp>
    </p:spTree>
    <p:extLst>
      <p:ext uri="{BB962C8B-B14F-4D97-AF65-F5344CB8AC3E}">
        <p14:creationId xmlns:p14="http://schemas.microsoft.com/office/powerpoint/2010/main" val="612383149"/>
      </p:ext>
    </p:extLst>
  </p:cSld>
  <p:clrMapOvr>
    <a:masterClrMapping/>
  </p:clrMapOvr>
  <mc:AlternateContent xmlns:mc="http://schemas.openxmlformats.org/markup-compatibility/2006">
    <mc:Choice xmlns:p14="http://schemas.microsoft.com/office/powerpoint/2010/main" Requires="p14">
      <p:transition spd="slow" p14:dur="2000" advTm="16884"/>
    </mc:Choice>
    <mc:Fallback>
      <p:transition xmlns:p14="http://schemas.microsoft.com/office/powerpoint/2010/main" spd="slow" advTm="16884"/>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mtClean="0"/>
              <a:t>Problem</a:t>
            </a:r>
          </a:p>
        </p:txBody>
      </p:sp>
      <p:sp>
        <p:nvSpPr>
          <p:cNvPr id="7171" name="Content Placeholder 2"/>
          <p:cNvSpPr>
            <a:spLocks noGrp="1"/>
          </p:cNvSpPr>
          <p:nvPr>
            <p:ph idx="1"/>
          </p:nvPr>
        </p:nvSpPr>
        <p:spPr>
          <a:xfrm>
            <a:off x="685800" y="1295400"/>
            <a:ext cx="7924800" cy="4953000"/>
          </a:xfrm>
        </p:spPr>
        <p:txBody>
          <a:bodyPr/>
          <a:lstStyle/>
          <a:p>
            <a:r>
              <a:rPr lang="en-US" sz="2400" dirty="0" smtClean="0"/>
              <a:t>Existing RV techniques are generally not aimed </a:t>
            </a:r>
            <a:r>
              <a:rPr lang="en-US" sz="2400" dirty="0" smtClean="0"/>
              <a:t>at safety</a:t>
            </a:r>
            <a:r>
              <a:rPr lang="en-US" sz="2400" dirty="0" smtClean="0"/>
              <a:t>-critical systems</a:t>
            </a:r>
          </a:p>
          <a:p>
            <a:pPr lvl="1"/>
            <a:r>
              <a:rPr lang="en-US" sz="2000" dirty="0" smtClean="0"/>
              <a:t>And especially </a:t>
            </a:r>
            <a:r>
              <a:rPr lang="en-US" sz="2000" dirty="0" smtClean="0"/>
              <a:t>real-time,</a:t>
            </a:r>
            <a:r>
              <a:rPr lang="en-US" sz="2000" dirty="0" smtClean="0"/>
              <a:t> distributed, </a:t>
            </a:r>
            <a:r>
              <a:rPr lang="en-US" sz="2000" dirty="0" smtClean="0"/>
              <a:t>multi-vendor, commercial-off-the-shelf, black-box components</a:t>
            </a:r>
          </a:p>
          <a:p>
            <a:pPr lvl="1"/>
            <a:endParaRPr lang="en-US" sz="2400" dirty="0" smtClean="0"/>
          </a:p>
          <a:p>
            <a:r>
              <a:rPr lang="en-US" sz="2400" dirty="0" smtClean="0"/>
              <a:t>Code instrumentation is common</a:t>
            </a:r>
          </a:p>
          <a:p>
            <a:pPr marL="457200" lvl="1" indent="0">
              <a:buNone/>
            </a:pPr>
            <a:endParaRPr lang="en-US" sz="2400" dirty="0" smtClean="0"/>
          </a:p>
          <a:p>
            <a:pPr marL="342900" lvl="1" indent="-342900">
              <a:spcBef>
                <a:spcPts val="800"/>
              </a:spcBef>
              <a:buFont typeface="Arial"/>
              <a:buChar char="•"/>
            </a:pPr>
            <a:r>
              <a:rPr lang="en-US" sz="2400" dirty="0" smtClean="0"/>
              <a:t>Safety-critical m</a:t>
            </a:r>
            <a:r>
              <a:rPr lang="en-US" sz="2400" dirty="0" smtClean="0"/>
              <a:t>onitoring constraints (from Pike et. al.)</a:t>
            </a:r>
            <a:endParaRPr lang="en-US" sz="2400" dirty="0" smtClean="0"/>
          </a:p>
          <a:p>
            <a:pPr marL="742950" lvl="2" indent="-342900">
              <a:spcBef>
                <a:spcPts val="800"/>
              </a:spcBef>
              <a:buFont typeface="Lucida Grande"/>
              <a:buChar char="-"/>
            </a:pPr>
            <a:r>
              <a:rPr lang="en-US" sz="2000" dirty="0" smtClean="0"/>
              <a:t>Functionality</a:t>
            </a:r>
          </a:p>
          <a:p>
            <a:pPr marL="742950" lvl="2" indent="-342900">
              <a:spcBef>
                <a:spcPts val="800"/>
              </a:spcBef>
              <a:buFont typeface="Lucida Grande"/>
              <a:buChar char="-"/>
            </a:pPr>
            <a:r>
              <a:rPr lang="en-US" sz="2000" dirty="0" err="1" smtClean="0"/>
              <a:t>Certifiability</a:t>
            </a:r>
            <a:endParaRPr lang="en-US" sz="2000" dirty="0" smtClean="0"/>
          </a:p>
          <a:p>
            <a:pPr marL="742950" lvl="2" indent="-342900">
              <a:spcBef>
                <a:spcPts val="800"/>
              </a:spcBef>
              <a:buFont typeface="Lucida Grande"/>
              <a:buChar char="-"/>
            </a:pPr>
            <a:r>
              <a:rPr lang="en-US" sz="2000" dirty="0" smtClean="0"/>
              <a:t>Timing</a:t>
            </a:r>
          </a:p>
          <a:p>
            <a:pPr marL="742950" lvl="2" indent="-342900">
              <a:spcBef>
                <a:spcPts val="800"/>
              </a:spcBef>
              <a:buFont typeface="Lucida Grande"/>
              <a:buChar char="-"/>
            </a:pPr>
            <a:r>
              <a:rPr lang="en-US" sz="2000" dirty="0" smtClean="0"/>
              <a:t>Size, Weight, and Power (</a:t>
            </a:r>
            <a:r>
              <a:rPr lang="en-US" sz="2000" dirty="0" err="1" smtClean="0"/>
              <a:t>SWaP</a:t>
            </a:r>
            <a:r>
              <a:rPr lang="en-US" sz="2000" dirty="0" smtClean="0"/>
              <a:t>)</a:t>
            </a:r>
          </a:p>
        </p:txBody>
      </p:sp>
      <p:sp>
        <p:nvSpPr>
          <p:cNvPr id="5" name="Slide Number Placeholder 4"/>
          <p:cNvSpPr>
            <a:spLocks noGrp="1"/>
          </p:cNvSpPr>
          <p:nvPr>
            <p:ph type="sldNum" sz="quarter" idx="10"/>
          </p:nvPr>
        </p:nvSpPr>
        <p:spPr/>
        <p:txBody>
          <a:bodyPr/>
          <a:lstStyle/>
          <a:p>
            <a:fld id="{32A1815B-90BB-492F-B5B7-B1B14EB69CB6}" type="slidenum">
              <a:rPr lang="en-US" smtClean="0"/>
              <a:pPr/>
              <a:t>6</a:t>
            </a:fld>
            <a:endParaRPr lang="en-US"/>
          </a:p>
        </p:txBody>
      </p:sp>
    </p:spTree>
    <p:extLst>
      <p:ext uri="{BB962C8B-B14F-4D97-AF65-F5344CB8AC3E}">
        <p14:creationId xmlns:p14="http://schemas.microsoft.com/office/powerpoint/2010/main" val="2408723760"/>
      </p:ext>
    </p:extLst>
  </p:cSld>
  <p:clrMapOvr>
    <a:masterClrMapping/>
  </p:clrMapOvr>
  <mc:AlternateContent xmlns:mc="http://schemas.openxmlformats.org/markup-compatibility/2006">
    <mc:Choice xmlns:p14="http://schemas.microsoft.com/office/powerpoint/2010/main" Requires="p14">
      <p:transition spd="slow" p14:dur="2000" advTm="133329"/>
    </mc:Choice>
    <mc:Fallback>
      <p:transition xmlns:p14="http://schemas.microsoft.com/office/powerpoint/2010/main" spd="slow" advTm="133329"/>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algn="ctr">
              <a:buNone/>
            </a:pPr>
            <a:r>
              <a:rPr lang="en-US" dirty="0" smtClean="0"/>
              <a:t>Thank you</a:t>
            </a:r>
          </a:p>
          <a:p>
            <a:endParaRPr lang="en-US" dirty="0" smtClean="0"/>
          </a:p>
          <a:p>
            <a:r>
              <a:rPr lang="en-US" sz="1400" dirty="0" smtClean="0"/>
              <a:t>[1] </a:t>
            </a:r>
            <a:r>
              <a:rPr lang="en-US" sz="1400" dirty="0" err="1" smtClean="0"/>
              <a:t>Goodloe</a:t>
            </a:r>
            <a:r>
              <a:rPr lang="en-US" sz="1400" dirty="0" smtClean="0"/>
              <a:t>, A. &amp; Pike, L.</a:t>
            </a:r>
            <a:br>
              <a:rPr lang="en-US" sz="1400" dirty="0" smtClean="0"/>
            </a:br>
            <a:r>
              <a:rPr lang="en-US" sz="1400" dirty="0" smtClean="0"/>
              <a:t>Monitoring distributed real-time systems: a survey and future directions</a:t>
            </a:r>
            <a:br>
              <a:rPr lang="en-US" sz="1400" dirty="0" smtClean="0"/>
            </a:br>
            <a:r>
              <a:rPr lang="en-US" sz="1400" i="1" dirty="0" smtClean="0"/>
              <a:t>NASA Langley Research Center, </a:t>
            </a:r>
            <a:r>
              <a:rPr lang="en-US" sz="1400" b="1" dirty="0" smtClean="0"/>
              <a:t>2010</a:t>
            </a:r>
            <a:r>
              <a:rPr lang="en-US" sz="1400" dirty="0" smtClean="0"/>
              <a:t> </a:t>
            </a:r>
            <a:endParaRPr lang="en-US" sz="1400"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60</a:t>
            </a:fld>
            <a:endParaRPr lang="en-US"/>
          </a:p>
        </p:txBody>
      </p:sp>
    </p:spTree>
    <p:extLst>
      <p:ext uri="{BB962C8B-B14F-4D97-AF65-F5344CB8AC3E}">
        <p14:creationId xmlns:p14="http://schemas.microsoft.com/office/powerpoint/2010/main" val="315566090"/>
      </p:ext>
    </p:extLst>
  </p:cSld>
  <p:clrMapOvr>
    <a:masterClrMapping/>
  </p:clrMapOvr>
  <mc:AlternateContent xmlns:mc="http://schemas.openxmlformats.org/markup-compatibility/2006">
    <mc:Choice xmlns:p14="http://schemas.microsoft.com/office/powerpoint/2010/main" Requires="p14">
      <p:transition spd="slow" p14:dur="2000" advTm="9052"/>
    </mc:Choice>
    <mc:Fallback>
      <p:transition xmlns:p14="http://schemas.microsoft.com/office/powerpoint/2010/main" spd="slow" advTm="9052"/>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Extras</a:t>
            </a:r>
            <a:endParaRPr lang="en-US" dirty="0"/>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0"/>
          </p:nvPr>
        </p:nvSpPr>
        <p:spPr/>
        <p:txBody>
          <a:bodyPr/>
          <a:lstStyle/>
          <a:p>
            <a:fld id="{32A1815B-90BB-492F-B5B7-B1B14EB69CB6}" type="slidenum">
              <a:rPr lang="en-US" smtClean="0"/>
              <a:pPr/>
              <a:t>61</a:t>
            </a:fld>
            <a:endParaRPr lang="en-US"/>
          </a:p>
        </p:txBody>
      </p:sp>
    </p:spTree>
    <p:extLst>
      <p:ext uri="{BB962C8B-B14F-4D97-AF65-F5344CB8AC3E}">
        <p14:creationId xmlns:p14="http://schemas.microsoft.com/office/powerpoint/2010/main" val="8307231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 Extras</a:t>
            </a:r>
            <a:endParaRPr lang="en-US" dirty="0"/>
          </a:p>
        </p:txBody>
      </p:sp>
      <p:sp>
        <p:nvSpPr>
          <p:cNvPr id="3" name="Content Placeholder 2"/>
          <p:cNvSpPr>
            <a:spLocks noGrp="1"/>
          </p:cNvSpPr>
          <p:nvPr>
            <p:ph idx="1"/>
          </p:nvPr>
        </p:nvSpPr>
        <p:spPr/>
        <p:txBody>
          <a:bodyPr/>
          <a:lstStyle/>
          <a:p>
            <a:r>
              <a:rPr lang="en-US" dirty="0" smtClean="0"/>
              <a:t>Keeping these for now, just because</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62</a:t>
            </a:fld>
            <a:endParaRPr lang="en-US"/>
          </a:p>
        </p:txBody>
      </p:sp>
    </p:spTree>
    <p:extLst>
      <p:ext uri="{BB962C8B-B14F-4D97-AF65-F5344CB8AC3E}">
        <p14:creationId xmlns:p14="http://schemas.microsoft.com/office/powerpoint/2010/main" val="475149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Overview</a:t>
            </a:r>
            <a:endParaRPr lang="en-US" dirty="0"/>
          </a:p>
        </p:txBody>
      </p:sp>
      <p:sp>
        <p:nvSpPr>
          <p:cNvPr id="3" name="Content Placeholder 2"/>
          <p:cNvSpPr>
            <a:spLocks noGrp="1"/>
          </p:cNvSpPr>
          <p:nvPr>
            <p:ph idx="1"/>
          </p:nvPr>
        </p:nvSpPr>
        <p:spPr/>
        <p:txBody>
          <a:bodyPr/>
          <a:lstStyle/>
          <a:p>
            <a:r>
              <a:rPr lang="en-US" sz="2400" dirty="0" smtClean="0"/>
              <a:t>Detected violations of realistic properties on real system logs</a:t>
            </a:r>
          </a:p>
          <a:p>
            <a:pPr lvl="1"/>
            <a:r>
              <a:rPr lang="en-US" sz="2000" dirty="0" smtClean="0"/>
              <a:t>Both offline logs and live CAN</a:t>
            </a:r>
          </a:p>
          <a:p>
            <a:pPr lvl="1"/>
            <a:r>
              <a:rPr lang="en-US" sz="2000" dirty="0" smtClean="0"/>
              <a:t>This type of monitoring is feasible</a:t>
            </a:r>
          </a:p>
          <a:p>
            <a:pPr lvl="1"/>
            <a:endParaRPr lang="en-US" sz="2000" dirty="0" smtClean="0"/>
          </a:p>
          <a:p>
            <a:r>
              <a:rPr lang="en-US" sz="2400" dirty="0" smtClean="0"/>
              <a:t>Specification quality is very important</a:t>
            </a:r>
          </a:p>
          <a:p>
            <a:pPr lvl="1"/>
            <a:r>
              <a:rPr lang="en-US" sz="2000" dirty="0" smtClean="0"/>
              <a:t>“Accuracy” affects false positive rate</a:t>
            </a:r>
          </a:p>
          <a:p>
            <a:pPr lvl="1"/>
            <a:r>
              <a:rPr lang="en-US" sz="2000" dirty="0" smtClean="0"/>
              <a:t>Take initialization into account</a:t>
            </a:r>
          </a:p>
        </p:txBody>
      </p:sp>
      <p:sp>
        <p:nvSpPr>
          <p:cNvPr id="4" name="Slide Number Placeholder 3"/>
          <p:cNvSpPr>
            <a:spLocks noGrp="1"/>
          </p:cNvSpPr>
          <p:nvPr>
            <p:ph type="sldNum" sz="quarter" idx="10"/>
          </p:nvPr>
        </p:nvSpPr>
        <p:spPr/>
        <p:txBody>
          <a:bodyPr/>
          <a:lstStyle/>
          <a:p>
            <a:fld id="{32A1815B-90BB-492F-B5B7-B1B14EB69CB6}" type="slidenum">
              <a:rPr lang="en-US" smtClean="0"/>
              <a:pPr/>
              <a:t>63</a:t>
            </a:fld>
            <a:endParaRPr lang="en-US"/>
          </a:p>
        </p:txBody>
      </p:sp>
    </p:spTree>
    <p:extLst>
      <p:ext uri="{BB962C8B-B14F-4D97-AF65-F5344CB8AC3E}">
        <p14:creationId xmlns:p14="http://schemas.microsoft.com/office/powerpoint/2010/main" val="1074985937"/>
      </p:ext>
    </p:extLst>
  </p:cSld>
  <p:clrMapOvr>
    <a:masterClrMapping/>
  </p:clrMapOvr>
  <mc:AlternateContent xmlns:mc="http://schemas.openxmlformats.org/markup-compatibility/2006">
    <mc:Choice xmlns:p14="http://schemas.microsoft.com/office/powerpoint/2010/main" Requires="p14">
      <p:transition spd="slow" p14:dur="2000" advTm="41942"/>
    </mc:Choice>
    <mc:Fallback>
      <p:transition xmlns:p14="http://schemas.microsoft.com/office/powerpoint/2010/main" spd="slow" advTm="41942"/>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762000"/>
          </a:xfrm>
        </p:spPr>
        <p:txBody>
          <a:bodyPr/>
          <a:lstStyle/>
          <a:p>
            <a:r>
              <a:rPr lang="en-US" dirty="0" smtClean="0"/>
              <a:t>Optimization/Scalability Check</a:t>
            </a:r>
            <a:endParaRPr lang="en-US" dirty="0"/>
          </a:p>
        </p:txBody>
      </p:sp>
      <p:sp>
        <p:nvSpPr>
          <p:cNvPr id="3" name="Content Placeholder 2"/>
          <p:cNvSpPr>
            <a:spLocks noGrp="1"/>
          </p:cNvSpPr>
          <p:nvPr>
            <p:ph idx="1"/>
          </p:nvPr>
        </p:nvSpPr>
        <p:spPr/>
        <p:txBody>
          <a:bodyPr/>
          <a:lstStyle/>
          <a:p>
            <a:r>
              <a:rPr lang="en-US" sz="2800" dirty="0" smtClean="0"/>
              <a:t>Using PC-based implementation</a:t>
            </a:r>
          </a:p>
          <a:p>
            <a:endParaRPr lang="en-US" sz="2800" dirty="0" smtClean="0"/>
          </a:p>
          <a:p>
            <a:r>
              <a:rPr lang="en-US" sz="2800" dirty="0" smtClean="0"/>
              <a:t>Artificial logs (all false/true, alternating, etc)</a:t>
            </a:r>
          </a:p>
          <a:p>
            <a:endParaRPr lang="en-US" sz="2800" dirty="0" smtClean="0"/>
          </a:p>
          <a:p>
            <a:r>
              <a:rPr lang="en-US" sz="2800" dirty="0" smtClean="0"/>
              <a:t>See how optimizations and algorithm works</a:t>
            </a:r>
            <a:endParaRPr lang="en-US" sz="2800"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64</a:t>
            </a:fld>
            <a:endParaRPr lang="en-US"/>
          </a:p>
        </p:txBody>
      </p:sp>
    </p:spTree>
    <p:extLst>
      <p:ext uri="{BB962C8B-B14F-4D97-AF65-F5344CB8AC3E}">
        <p14:creationId xmlns:p14="http://schemas.microsoft.com/office/powerpoint/2010/main" val="112724880"/>
      </p:ext>
    </p:extLst>
  </p:cSld>
  <p:clrMapOvr>
    <a:masterClrMapping/>
  </p:clrMapOvr>
  <mc:AlternateContent xmlns:mc="http://schemas.openxmlformats.org/markup-compatibility/2006">
    <mc:Choice xmlns:p14="http://schemas.microsoft.com/office/powerpoint/2010/main" Requires="p14">
      <p:transition spd="slow" p14:dur="2000" advTm="7297"/>
    </mc:Choice>
    <mc:Fallback>
      <p:transition xmlns:p14="http://schemas.microsoft.com/office/powerpoint/2010/main" spd="slow" advTm="7297"/>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225" name="Picture 1"/>
          <p:cNvPicPr>
            <a:picLocks noChangeAspect="1" noChangeArrowheads="1"/>
          </p:cNvPicPr>
          <p:nvPr/>
        </p:nvPicPr>
        <p:blipFill>
          <a:blip r:embed="rId2" cstate="print"/>
          <a:srcRect/>
          <a:stretch>
            <a:fillRect/>
          </a:stretch>
        </p:blipFill>
        <p:spPr bwMode="auto">
          <a:xfrm>
            <a:off x="228600" y="381000"/>
            <a:ext cx="5504602" cy="2876550"/>
          </a:xfrm>
          <a:prstGeom prst="rect">
            <a:avLst/>
          </a:prstGeom>
          <a:noFill/>
          <a:ln w="9525">
            <a:noFill/>
            <a:miter lim="800000"/>
            <a:headEnd/>
            <a:tailEnd/>
          </a:ln>
        </p:spPr>
      </p:pic>
      <p:pic>
        <p:nvPicPr>
          <p:cNvPr id="52226" name="Picture 2"/>
          <p:cNvPicPr>
            <a:picLocks noChangeAspect="1" noChangeArrowheads="1"/>
          </p:cNvPicPr>
          <p:nvPr/>
        </p:nvPicPr>
        <p:blipFill>
          <a:blip r:embed="rId3" cstate="print"/>
          <a:srcRect/>
          <a:stretch>
            <a:fillRect/>
          </a:stretch>
        </p:blipFill>
        <p:spPr bwMode="auto">
          <a:xfrm>
            <a:off x="3391946" y="3429000"/>
            <a:ext cx="5371054" cy="2864066"/>
          </a:xfrm>
          <a:prstGeom prst="rect">
            <a:avLst/>
          </a:prstGeom>
          <a:noFill/>
          <a:ln w="9525">
            <a:noFill/>
            <a:miter lim="800000"/>
            <a:headEnd/>
            <a:tailEnd/>
          </a:ln>
        </p:spPr>
      </p:pic>
      <p:sp>
        <p:nvSpPr>
          <p:cNvPr id="4" name="Slide Number Placeholder 3"/>
          <p:cNvSpPr>
            <a:spLocks noGrp="1"/>
          </p:cNvSpPr>
          <p:nvPr>
            <p:ph type="sldNum" sz="quarter" idx="10"/>
          </p:nvPr>
        </p:nvSpPr>
        <p:spPr/>
        <p:txBody>
          <a:bodyPr/>
          <a:lstStyle/>
          <a:p>
            <a:fld id="{32A1815B-90BB-492F-B5B7-B1B14EB69CB6}" type="slidenum">
              <a:rPr lang="en-US" smtClean="0"/>
              <a:pPr/>
              <a:t>65</a:t>
            </a:fld>
            <a:endParaRPr lang="en-US"/>
          </a:p>
        </p:txBody>
      </p:sp>
    </p:spTree>
    <p:extLst>
      <p:ext uri="{BB962C8B-B14F-4D97-AF65-F5344CB8AC3E}">
        <p14:creationId xmlns:p14="http://schemas.microsoft.com/office/powerpoint/2010/main" val="1258027495"/>
      </p:ext>
    </p:extLst>
  </p:cSld>
  <p:clrMapOvr>
    <a:masterClrMapping/>
  </p:clrMapOvr>
  <mc:AlternateContent xmlns:mc="http://schemas.openxmlformats.org/markup-compatibility/2006">
    <mc:Choice xmlns:p14="http://schemas.microsoft.com/office/powerpoint/2010/main" Requires="p14">
      <p:transition spd="slow" p14:dur="2000" advTm="150"/>
    </mc:Choice>
    <mc:Fallback>
      <p:transition xmlns:p14="http://schemas.microsoft.com/office/powerpoint/2010/main" spd="slow" advTm="150"/>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228600" y="457201"/>
            <a:ext cx="5715000" cy="3140888"/>
          </a:xfrm>
          <a:prstGeom prst="rect">
            <a:avLst/>
          </a:prstGeom>
          <a:noFill/>
          <a:ln w="9525">
            <a:noFill/>
            <a:miter lim="800000"/>
            <a:headEnd/>
            <a:tailEnd/>
          </a:ln>
        </p:spPr>
      </p:pic>
      <p:pic>
        <p:nvPicPr>
          <p:cNvPr id="58371" name="Picture 3"/>
          <p:cNvPicPr>
            <a:picLocks noChangeAspect="1" noChangeArrowheads="1"/>
          </p:cNvPicPr>
          <p:nvPr/>
        </p:nvPicPr>
        <p:blipFill>
          <a:blip r:embed="rId3" cstate="print"/>
          <a:srcRect/>
          <a:stretch>
            <a:fillRect/>
          </a:stretch>
        </p:blipFill>
        <p:spPr bwMode="auto">
          <a:xfrm>
            <a:off x="3848100" y="3505200"/>
            <a:ext cx="4991100" cy="2783498"/>
          </a:xfrm>
          <a:prstGeom prst="rect">
            <a:avLst/>
          </a:prstGeom>
          <a:noFill/>
          <a:ln w="9525">
            <a:noFill/>
            <a:miter lim="800000"/>
            <a:headEnd/>
            <a:tailEnd/>
          </a:ln>
        </p:spPr>
      </p:pic>
      <p:sp>
        <p:nvSpPr>
          <p:cNvPr id="5" name="Slide Number Placeholder 4"/>
          <p:cNvSpPr>
            <a:spLocks noGrp="1"/>
          </p:cNvSpPr>
          <p:nvPr>
            <p:ph type="sldNum" sz="quarter" idx="10"/>
          </p:nvPr>
        </p:nvSpPr>
        <p:spPr/>
        <p:txBody>
          <a:bodyPr/>
          <a:lstStyle/>
          <a:p>
            <a:fld id="{32A1815B-90BB-492F-B5B7-B1B14EB69CB6}" type="slidenum">
              <a:rPr lang="en-US" smtClean="0"/>
              <a:pPr/>
              <a:t>66</a:t>
            </a:fld>
            <a:endParaRPr lang="en-US"/>
          </a:p>
        </p:txBody>
      </p:sp>
    </p:spTree>
    <p:extLst>
      <p:ext uri="{BB962C8B-B14F-4D97-AF65-F5344CB8AC3E}">
        <p14:creationId xmlns:p14="http://schemas.microsoft.com/office/powerpoint/2010/main" val="1995554626"/>
      </p:ext>
    </p:extLst>
  </p:cSld>
  <p:clrMapOvr>
    <a:masterClrMapping/>
  </p:clrMapOvr>
  <mc:AlternateContent xmlns:mc="http://schemas.openxmlformats.org/markup-compatibility/2006">
    <mc:Choice xmlns:p14="http://schemas.microsoft.com/office/powerpoint/2010/main" Requires="p14">
      <p:transition spd="slow" p14:dur="2000" advTm="147"/>
    </mc:Choice>
    <mc:Fallback>
      <p:transition xmlns:p14="http://schemas.microsoft.com/office/powerpoint/2010/main" spd="slow" advTm="147"/>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cstate="print"/>
          <a:srcRect/>
          <a:stretch>
            <a:fillRect/>
          </a:stretch>
        </p:blipFill>
        <p:spPr bwMode="auto">
          <a:xfrm>
            <a:off x="990600" y="990600"/>
            <a:ext cx="7219950" cy="3362325"/>
          </a:xfrm>
          <a:prstGeom prst="rect">
            <a:avLst/>
          </a:prstGeom>
          <a:noFill/>
          <a:ln w="9525">
            <a:noFill/>
            <a:miter lim="800000"/>
            <a:headEnd/>
            <a:tailEnd/>
          </a:ln>
        </p:spPr>
      </p:pic>
      <p:sp>
        <p:nvSpPr>
          <p:cNvPr id="6" name="Slide Number Placeholder 5"/>
          <p:cNvSpPr>
            <a:spLocks noGrp="1"/>
          </p:cNvSpPr>
          <p:nvPr>
            <p:ph type="sldNum" sz="quarter" idx="10"/>
          </p:nvPr>
        </p:nvSpPr>
        <p:spPr/>
        <p:txBody>
          <a:bodyPr/>
          <a:lstStyle/>
          <a:p>
            <a:fld id="{32A1815B-90BB-492F-B5B7-B1B14EB69CB6}" type="slidenum">
              <a:rPr lang="en-US" smtClean="0"/>
              <a:pPr/>
              <a:t>67</a:t>
            </a:fld>
            <a:endParaRPr lang="en-US"/>
          </a:p>
        </p:txBody>
      </p:sp>
    </p:spTree>
    <p:extLst>
      <p:ext uri="{BB962C8B-B14F-4D97-AF65-F5344CB8AC3E}">
        <p14:creationId xmlns:p14="http://schemas.microsoft.com/office/powerpoint/2010/main" val="804067033"/>
      </p:ext>
    </p:extLst>
  </p:cSld>
  <p:clrMapOvr>
    <a:masterClrMapping/>
  </p:clrMapOvr>
  <mc:AlternateContent xmlns:mc="http://schemas.openxmlformats.org/markup-compatibility/2006">
    <mc:Choice xmlns:p14="http://schemas.microsoft.com/office/powerpoint/2010/main" Requires="p14">
      <p:transition spd="slow" p14:dur="2000" advTm="182"/>
    </mc:Choice>
    <mc:Fallback>
      <p:transition xmlns:p14="http://schemas.microsoft.com/office/powerpoint/2010/main" spd="slow" advTm="182"/>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print_08.png"/>
          <p:cNvPicPr>
            <a:picLocks noGrp="1" noChangeAspect="1"/>
          </p:cNvPicPr>
          <p:nvPr>
            <p:ph idx="1"/>
          </p:nvPr>
        </p:nvPicPr>
        <p:blipFill>
          <a:blip r:embed="rId2">
            <a:extLst>
              <a:ext uri="{28A0092B-C50C-407E-A947-70E740481C1C}">
                <a14:useLocalDpi xmlns:a14="http://schemas.microsoft.com/office/drawing/2010/main" val="0"/>
              </a:ext>
            </a:extLst>
          </a:blip>
          <a:srcRect l="-13750" r="-13750"/>
          <a:stretch>
            <a:fillRect/>
          </a:stretch>
        </p:blipFill>
        <p:spPr>
          <a:xfrm>
            <a:off x="304800" y="1447800"/>
            <a:ext cx="7772400" cy="4572000"/>
          </a:xfrm>
        </p:spPr>
      </p:pic>
      <p:sp>
        <p:nvSpPr>
          <p:cNvPr id="4" name="Slide Number Placeholder 3"/>
          <p:cNvSpPr>
            <a:spLocks noGrp="1"/>
          </p:cNvSpPr>
          <p:nvPr>
            <p:ph type="sldNum" sz="quarter" idx="10"/>
          </p:nvPr>
        </p:nvSpPr>
        <p:spPr/>
        <p:txBody>
          <a:bodyPr/>
          <a:lstStyle/>
          <a:p>
            <a:fld id="{32A1815B-90BB-492F-B5B7-B1B14EB69CB6}" type="slidenum">
              <a:rPr lang="en-US" smtClean="0"/>
              <a:pPr/>
              <a:t>68</a:t>
            </a:fld>
            <a:endParaRPr lang="en-US"/>
          </a:p>
        </p:txBody>
      </p:sp>
    </p:spTree>
    <p:extLst>
      <p:ext uri="{BB962C8B-B14F-4D97-AF65-F5344CB8AC3E}">
        <p14:creationId xmlns:p14="http://schemas.microsoft.com/office/powerpoint/2010/main" val="1969636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32A1815B-90BB-492F-B5B7-B1B14EB69CB6}" type="slidenum">
              <a:rPr lang="en-US" smtClean="0"/>
              <a:pPr/>
              <a:t>69</a:t>
            </a:fld>
            <a:endParaRPr lang="en-US"/>
          </a:p>
        </p:txBody>
      </p:sp>
      <p:pic>
        <p:nvPicPr>
          <p:cNvPr id="5" name="Picture 4" descr="print_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933450"/>
            <a:ext cx="6756400" cy="5067300"/>
          </a:xfrm>
          <a:prstGeom prst="rect">
            <a:avLst/>
          </a:prstGeom>
        </p:spPr>
      </p:pic>
    </p:spTree>
    <p:extLst>
      <p:ext uri="{BB962C8B-B14F-4D97-AF65-F5344CB8AC3E}">
        <p14:creationId xmlns:p14="http://schemas.microsoft.com/office/powerpoint/2010/main" val="773412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Scope</a:t>
            </a:r>
            <a:endParaRPr lang="en-US" dirty="0"/>
          </a:p>
        </p:txBody>
      </p:sp>
      <p:sp>
        <p:nvSpPr>
          <p:cNvPr id="3" name="Content Placeholder 2"/>
          <p:cNvSpPr>
            <a:spLocks noGrp="1"/>
          </p:cNvSpPr>
          <p:nvPr>
            <p:ph idx="1"/>
          </p:nvPr>
        </p:nvSpPr>
        <p:spPr>
          <a:xfrm>
            <a:off x="685800" y="1295400"/>
            <a:ext cx="7772400" cy="4724400"/>
          </a:xfrm>
        </p:spPr>
        <p:txBody>
          <a:bodyPr/>
          <a:lstStyle/>
          <a:p>
            <a:r>
              <a:rPr lang="en-US" sz="2400" dirty="0" smtClean="0"/>
              <a:t>Primary research questions:</a:t>
            </a:r>
          </a:p>
          <a:p>
            <a:pPr lvl="1"/>
            <a:r>
              <a:rPr lang="en-US" sz="2000" dirty="0" smtClean="0"/>
              <a:t>How </a:t>
            </a:r>
            <a:r>
              <a:rPr lang="en-US" sz="2000" dirty="0" smtClean="0"/>
              <a:t>do </a:t>
            </a:r>
            <a:r>
              <a:rPr lang="en-US" sz="2000" dirty="0" smtClean="0"/>
              <a:t>the </a:t>
            </a:r>
            <a:r>
              <a:rPr lang="en-US" sz="2000" dirty="0" smtClean="0"/>
              <a:t>constraints of safety-critical embedded systems </a:t>
            </a:r>
            <a:r>
              <a:rPr lang="en-US" sz="2000" dirty="0" smtClean="0"/>
              <a:t>affect runtime monitoring?</a:t>
            </a:r>
          </a:p>
          <a:p>
            <a:pPr lvl="1"/>
            <a:r>
              <a:rPr lang="en-US" sz="2000" dirty="0" smtClean="0"/>
              <a:t>What monitor architectures fit these constraints?</a:t>
            </a:r>
          </a:p>
          <a:p>
            <a:pPr lvl="1"/>
            <a:r>
              <a:rPr lang="en-US" sz="2000" dirty="0" smtClean="0"/>
              <a:t>Can we build monitor which fits constraints and can detect useful violations?</a:t>
            </a:r>
          </a:p>
          <a:p>
            <a:pPr algn="ctr"/>
            <a:endParaRPr lang="en-US" sz="2400" dirty="0" smtClean="0"/>
          </a:p>
          <a:p>
            <a:pPr algn="ctr">
              <a:buNone/>
            </a:pPr>
            <a:r>
              <a:rPr lang="en-US" sz="2400" b="1" dirty="0" smtClean="0"/>
              <a:t>Focused on testing</a:t>
            </a:r>
          </a:p>
          <a:p>
            <a:pPr algn="ctr">
              <a:buNone/>
            </a:pPr>
            <a:r>
              <a:rPr lang="en-US" sz="2400" b="1" dirty="0" smtClean="0"/>
              <a:t>Need good requirements!</a:t>
            </a:r>
          </a:p>
          <a:p>
            <a:pPr algn="ctr">
              <a:buNone/>
            </a:pPr>
            <a:r>
              <a:rPr lang="en-US" sz="2000" dirty="0" smtClean="0"/>
              <a:t>Getting them is out of scope</a:t>
            </a:r>
          </a:p>
          <a:p>
            <a:pPr algn="ctr">
              <a:buNone/>
            </a:pPr>
            <a:endParaRPr lang="en-US" sz="2400" dirty="0" smtClean="0"/>
          </a:p>
          <a:p>
            <a:pPr algn="ctr">
              <a:buNone/>
            </a:pPr>
            <a:r>
              <a:rPr lang="en-US" sz="2400" dirty="0" smtClean="0"/>
              <a:t>Assuming correct monitor implementation, trusted input</a:t>
            </a:r>
            <a:endParaRPr lang="en-US" sz="2400" dirty="0"/>
          </a:p>
        </p:txBody>
      </p:sp>
      <p:sp>
        <p:nvSpPr>
          <p:cNvPr id="5" name="Slide Number Placeholder 4"/>
          <p:cNvSpPr>
            <a:spLocks noGrp="1"/>
          </p:cNvSpPr>
          <p:nvPr>
            <p:ph type="sldNum" sz="quarter" idx="10"/>
          </p:nvPr>
        </p:nvSpPr>
        <p:spPr/>
        <p:txBody>
          <a:bodyPr/>
          <a:lstStyle/>
          <a:p>
            <a:fld id="{32A1815B-90BB-492F-B5B7-B1B14EB69CB6}" type="slidenum">
              <a:rPr lang="en-US" smtClean="0"/>
              <a:pPr/>
              <a:t>7</a:t>
            </a:fld>
            <a:endParaRPr lang="en-US"/>
          </a:p>
        </p:txBody>
      </p:sp>
    </p:spTree>
    <p:extLst>
      <p:ext uri="{BB962C8B-B14F-4D97-AF65-F5344CB8AC3E}">
        <p14:creationId xmlns:p14="http://schemas.microsoft.com/office/powerpoint/2010/main" val="2581027232"/>
      </p:ext>
    </p:extLst>
  </p:cSld>
  <p:clrMapOvr>
    <a:masterClrMapping/>
  </p:clrMapOvr>
  <mc:AlternateContent xmlns:mc="http://schemas.openxmlformats.org/markup-compatibility/2006">
    <mc:Choice xmlns:p14="http://schemas.microsoft.com/office/powerpoint/2010/main" Requires="p14">
      <p:transition spd="slow" p14:dur="2000" advTm="148580"/>
    </mc:Choice>
    <mc:Fallback>
      <p:transition xmlns:p14="http://schemas.microsoft.com/office/powerpoint/2010/main" spd="slow" advTm="148580"/>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print_10.png"/>
          <p:cNvPicPr>
            <a:picLocks noGrp="1" noChangeAspect="1"/>
          </p:cNvPicPr>
          <p:nvPr>
            <p:ph idx="1"/>
          </p:nvPr>
        </p:nvPicPr>
        <p:blipFill>
          <a:blip r:embed="rId2">
            <a:extLst>
              <a:ext uri="{28A0092B-C50C-407E-A947-70E740481C1C}">
                <a14:useLocalDpi xmlns:a14="http://schemas.microsoft.com/office/drawing/2010/main" val="0"/>
              </a:ext>
            </a:extLst>
          </a:blip>
          <a:srcRect l="-13750" r="-13750"/>
          <a:stretch>
            <a:fillRect/>
          </a:stretch>
        </p:blipFill>
        <p:spPr/>
      </p:pic>
      <p:sp>
        <p:nvSpPr>
          <p:cNvPr id="4" name="Slide Number Placeholder 3"/>
          <p:cNvSpPr>
            <a:spLocks noGrp="1"/>
          </p:cNvSpPr>
          <p:nvPr>
            <p:ph type="sldNum" sz="quarter" idx="10"/>
          </p:nvPr>
        </p:nvSpPr>
        <p:spPr/>
        <p:txBody>
          <a:bodyPr/>
          <a:lstStyle/>
          <a:p>
            <a:fld id="{32A1815B-90BB-492F-B5B7-B1B14EB69CB6}" type="slidenum">
              <a:rPr lang="en-US" smtClean="0"/>
              <a:pPr/>
              <a:t>70</a:t>
            </a:fld>
            <a:endParaRPr lang="en-US"/>
          </a:p>
        </p:txBody>
      </p:sp>
    </p:spTree>
    <p:extLst>
      <p:ext uri="{BB962C8B-B14F-4D97-AF65-F5344CB8AC3E}">
        <p14:creationId xmlns:p14="http://schemas.microsoft.com/office/powerpoint/2010/main" val="3773083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print_11.png"/>
          <p:cNvPicPr>
            <a:picLocks noGrp="1" noChangeAspect="1"/>
          </p:cNvPicPr>
          <p:nvPr>
            <p:ph idx="1"/>
          </p:nvPr>
        </p:nvPicPr>
        <p:blipFill>
          <a:blip r:embed="rId2">
            <a:extLst>
              <a:ext uri="{28A0092B-C50C-407E-A947-70E740481C1C}">
                <a14:useLocalDpi xmlns:a14="http://schemas.microsoft.com/office/drawing/2010/main" val="0"/>
              </a:ext>
            </a:extLst>
          </a:blip>
          <a:srcRect l="-13750" r="-13750"/>
          <a:stretch>
            <a:fillRect/>
          </a:stretch>
        </p:blipFill>
        <p:spPr/>
      </p:pic>
      <p:sp>
        <p:nvSpPr>
          <p:cNvPr id="4" name="Slide Number Placeholder 3"/>
          <p:cNvSpPr>
            <a:spLocks noGrp="1"/>
          </p:cNvSpPr>
          <p:nvPr>
            <p:ph type="sldNum" sz="quarter" idx="10"/>
          </p:nvPr>
        </p:nvSpPr>
        <p:spPr/>
        <p:txBody>
          <a:bodyPr/>
          <a:lstStyle/>
          <a:p>
            <a:fld id="{32A1815B-90BB-492F-B5B7-B1B14EB69CB6}" type="slidenum">
              <a:rPr lang="en-US" smtClean="0"/>
              <a:pPr/>
              <a:t>71</a:t>
            </a:fld>
            <a:endParaRPr lang="en-US"/>
          </a:p>
        </p:txBody>
      </p:sp>
    </p:spTree>
    <p:extLst>
      <p:ext uri="{BB962C8B-B14F-4D97-AF65-F5344CB8AC3E}">
        <p14:creationId xmlns:p14="http://schemas.microsoft.com/office/powerpoint/2010/main" val="4219057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 name="Rectangle 41"/>
          <p:cNvSpPr/>
          <p:nvPr/>
        </p:nvSpPr>
        <p:spPr bwMode="auto">
          <a:xfrm>
            <a:off x="3657600" y="5257800"/>
            <a:ext cx="2509882" cy="3556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 name="Title 1"/>
          <p:cNvSpPr>
            <a:spLocks noGrp="1"/>
          </p:cNvSpPr>
          <p:nvPr>
            <p:ph type="title"/>
          </p:nvPr>
        </p:nvSpPr>
        <p:spPr/>
        <p:txBody>
          <a:bodyPr/>
          <a:lstStyle/>
          <a:p>
            <a:r>
              <a:rPr lang="en-US" dirty="0" smtClean="0"/>
              <a:t>Practical Issues</a:t>
            </a:r>
            <a:endParaRPr lang="en-US" dirty="0"/>
          </a:p>
        </p:txBody>
      </p:sp>
      <p:sp>
        <p:nvSpPr>
          <p:cNvPr id="3" name="Content Placeholder 2"/>
          <p:cNvSpPr>
            <a:spLocks noGrp="1"/>
          </p:cNvSpPr>
          <p:nvPr>
            <p:ph idx="1"/>
          </p:nvPr>
        </p:nvSpPr>
        <p:spPr/>
        <p:txBody>
          <a:bodyPr/>
          <a:lstStyle/>
          <a:p>
            <a:r>
              <a:rPr lang="en-US" sz="2400" dirty="0" smtClean="0"/>
              <a:t>Time-triggered, sampling based monitoring</a:t>
            </a:r>
          </a:p>
          <a:p>
            <a:pPr lvl="1"/>
            <a:r>
              <a:rPr lang="en-US" sz="2000" dirty="0" smtClean="0"/>
              <a:t>Predictable overhead, no execution </a:t>
            </a:r>
            <a:r>
              <a:rPr lang="en-US" sz="2000" dirty="0" smtClean="0"/>
              <a:t>bursts</a:t>
            </a:r>
          </a:p>
          <a:p>
            <a:pPr lvl="1"/>
            <a:r>
              <a:rPr lang="en-US" sz="2000" dirty="0" smtClean="0"/>
              <a:t>Event triggered networks can be sampled</a:t>
            </a:r>
            <a:endParaRPr lang="en-US" sz="2000" dirty="0" smtClean="0"/>
          </a:p>
          <a:p>
            <a:pPr lvl="1"/>
            <a:endParaRPr lang="en-US" sz="2000" dirty="0" smtClean="0"/>
          </a:p>
          <a:p>
            <a:r>
              <a:rPr lang="en-US" sz="2400" dirty="0" smtClean="0"/>
              <a:t>Iterative, formula-rewriting based algorithm</a:t>
            </a:r>
          </a:p>
          <a:p>
            <a:pPr lvl="1"/>
            <a:r>
              <a:rPr lang="en-US" sz="2000" dirty="0" smtClean="0"/>
              <a:t>Only need </a:t>
            </a:r>
            <a:r>
              <a:rPr lang="en-US" sz="2000" i="1" dirty="0" smtClean="0"/>
              <a:t>relevant</a:t>
            </a:r>
            <a:r>
              <a:rPr lang="en-US" sz="2000" dirty="0" smtClean="0"/>
              <a:t> history and current state</a:t>
            </a:r>
          </a:p>
          <a:p>
            <a:endParaRPr lang="en-US" sz="2400" dirty="0" smtClean="0"/>
          </a:p>
          <a:p>
            <a:r>
              <a:rPr lang="en-US" sz="2400" dirty="0" smtClean="0"/>
              <a:t>Use two-valued logic in a three-valued way</a:t>
            </a:r>
          </a:p>
          <a:p>
            <a:pPr lvl="1"/>
            <a:r>
              <a:rPr lang="en-US" sz="2000" dirty="0" smtClean="0"/>
              <a:t>Algorith</a:t>
            </a:r>
            <a:r>
              <a:rPr lang="en-US" sz="2000" dirty="0" smtClean="0"/>
              <a:t>m delays answering inconclusive questions</a:t>
            </a:r>
          </a:p>
          <a:p>
            <a:pPr lvl="2"/>
            <a:r>
              <a:rPr lang="en-US" sz="1800" dirty="0" smtClean="0"/>
              <a:t>Distinguishes good/bad </a:t>
            </a:r>
            <a:r>
              <a:rPr lang="en-US" sz="1800" dirty="0" err="1" smtClean="0"/>
              <a:t>vs</a:t>
            </a:r>
            <a:r>
              <a:rPr lang="en-US" sz="1800" dirty="0" smtClean="0"/>
              <a:t> inconclusive trace prefixes</a:t>
            </a:r>
          </a:p>
        </p:txBody>
      </p:sp>
      <p:sp>
        <p:nvSpPr>
          <p:cNvPr id="4" name="Slide Number Placeholder 3"/>
          <p:cNvSpPr>
            <a:spLocks noGrp="1"/>
          </p:cNvSpPr>
          <p:nvPr>
            <p:ph type="sldNum" sz="quarter" idx="10"/>
          </p:nvPr>
        </p:nvSpPr>
        <p:spPr/>
        <p:txBody>
          <a:bodyPr/>
          <a:lstStyle/>
          <a:p>
            <a:fld id="{32A1815B-90BB-492F-B5B7-B1B14EB69CB6}" type="slidenum">
              <a:rPr lang="en-US" smtClean="0"/>
              <a:pPr/>
              <a:t>72</a:t>
            </a:fld>
            <a:endParaRPr lang="en-US"/>
          </a:p>
        </p:txBody>
      </p:sp>
      <p:cxnSp>
        <p:nvCxnSpPr>
          <p:cNvPr id="6" name="Straight Connector 5"/>
          <p:cNvCxnSpPr/>
          <p:nvPr/>
        </p:nvCxnSpPr>
        <p:spPr bwMode="auto">
          <a:xfrm>
            <a:off x="2819400" y="6336268"/>
            <a:ext cx="4572000" cy="0"/>
          </a:xfrm>
          <a:prstGeom prst="line">
            <a:avLst/>
          </a:prstGeom>
          <a:solidFill>
            <a:schemeClr val="accent1"/>
          </a:solidFill>
          <a:ln w="9525" cap="flat" cmpd="sng" algn="ctr">
            <a:solidFill>
              <a:schemeClr val="tx1"/>
            </a:solidFill>
            <a:prstDash val="solid"/>
            <a:round/>
            <a:headEnd type="none" w="med" len="med"/>
            <a:tailEnd type="arrow" w="med" len="med"/>
          </a:ln>
          <a:effectLst/>
        </p:spPr>
      </p:cxnSp>
      <p:sp>
        <p:nvSpPr>
          <p:cNvPr id="7" name="TextBox 6"/>
          <p:cNvSpPr txBox="1"/>
          <p:nvPr/>
        </p:nvSpPr>
        <p:spPr>
          <a:xfrm>
            <a:off x="2667000" y="6336268"/>
            <a:ext cx="300082" cy="369332"/>
          </a:xfrm>
          <a:prstGeom prst="rect">
            <a:avLst/>
          </a:prstGeom>
          <a:noFill/>
        </p:spPr>
        <p:txBody>
          <a:bodyPr wrap="none" rtlCol="0">
            <a:spAutoFit/>
          </a:bodyPr>
          <a:lstStyle/>
          <a:p>
            <a:r>
              <a:rPr lang="en-US" sz="1800" dirty="0" smtClean="0"/>
              <a:t>0</a:t>
            </a:r>
            <a:endParaRPr lang="en-US" sz="1800" dirty="0"/>
          </a:p>
        </p:txBody>
      </p:sp>
      <p:cxnSp>
        <p:nvCxnSpPr>
          <p:cNvPr id="9" name="Straight Connector 8"/>
          <p:cNvCxnSpPr/>
          <p:nvPr/>
        </p:nvCxnSpPr>
        <p:spPr bwMode="auto">
          <a:xfrm flipH="1">
            <a:off x="2817041" y="6107668"/>
            <a:ext cx="2359" cy="2241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0" name="TextBox 9"/>
          <p:cNvSpPr txBox="1"/>
          <p:nvPr/>
        </p:nvSpPr>
        <p:spPr>
          <a:xfrm>
            <a:off x="3438436" y="6336268"/>
            <a:ext cx="300082" cy="369332"/>
          </a:xfrm>
          <a:prstGeom prst="rect">
            <a:avLst/>
          </a:prstGeom>
          <a:noFill/>
        </p:spPr>
        <p:txBody>
          <a:bodyPr wrap="none" rtlCol="0">
            <a:spAutoFit/>
          </a:bodyPr>
          <a:lstStyle/>
          <a:p>
            <a:r>
              <a:rPr lang="en-US" sz="1800" dirty="0"/>
              <a:t>1</a:t>
            </a:r>
            <a:endParaRPr lang="en-US" sz="1800" dirty="0"/>
          </a:p>
        </p:txBody>
      </p:sp>
      <p:cxnSp>
        <p:nvCxnSpPr>
          <p:cNvPr id="11" name="Straight Connector 10"/>
          <p:cNvCxnSpPr/>
          <p:nvPr/>
        </p:nvCxnSpPr>
        <p:spPr bwMode="auto">
          <a:xfrm flipH="1">
            <a:off x="3588477" y="6107668"/>
            <a:ext cx="2359" cy="2241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2" name="TextBox 11"/>
          <p:cNvSpPr txBox="1"/>
          <p:nvPr/>
        </p:nvSpPr>
        <p:spPr>
          <a:xfrm>
            <a:off x="4195718" y="6336268"/>
            <a:ext cx="300082" cy="369332"/>
          </a:xfrm>
          <a:prstGeom prst="rect">
            <a:avLst/>
          </a:prstGeom>
          <a:noFill/>
        </p:spPr>
        <p:txBody>
          <a:bodyPr wrap="none" rtlCol="0">
            <a:spAutoFit/>
          </a:bodyPr>
          <a:lstStyle/>
          <a:p>
            <a:r>
              <a:rPr lang="en-US" sz="1800" dirty="0"/>
              <a:t>2</a:t>
            </a:r>
            <a:endParaRPr lang="en-US" sz="1800" dirty="0"/>
          </a:p>
        </p:txBody>
      </p:sp>
      <p:cxnSp>
        <p:nvCxnSpPr>
          <p:cNvPr id="13" name="Straight Connector 12"/>
          <p:cNvCxnSpPr/>
          <p:nvPr/>
        </p:nvCxnSpPr>
        <p:spPr bwMode="auto">
          <a:xfrm flipH="1">
            <a:off x="4345759" y="6107668"/>
            <a:ext cx="2359" cy="2241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TextBox 13"/>
          <p:cNvSpPr txBox="1"/>
          <p:nvPr/>
        </p:nvSpPr>
        <p:spPr>
          <a:xfrm>
            <a:off x="4968306" y="6336268"/>
            <a:ext cx="300082" cy="369332"/>
          </a:xfrm>
          <a:prstGeom prst="rect">
            <a:avLst/>
          </a:prstGeom>
          <a:noFill/>
        </p:spPr>
        <p:txBody>
          <a:bodyPr wrap="none" rtlCol="0">
            <a:spAutoFit/>
          </a:bodyPr>
          <a:lstStyle/>
          <a:p>
            <a:r>
              <a:rPr lang="en-US" sz="1800" dirty="0"/>
              <a:t>3</a:t>
            </a:r>
            <a:endParaRPr lang="en-US" sz="1800" dirty="0"/>
          </a:p>
        </p:txBody>
      </p:sp>
      <p:cxnSp>
        <p:nvCxnSpPr>
          <p:cNvPr id="15" name="Straight Connector 14"/>
          <p:cNvCxnSpPr/>
          <p:nvPr/>
        </p:nvCxnSpPr>
        <p:spPr bwMode="auto">
          <a:xfrm flipH="1">
            <a:off x="5118347" y="6107668"/>
            <a:ext cx="2359" cy="2241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 name="TextBox 15"/>
          <p:cNvSpPr txBox="1"/>
          <p:nvPr/>
        </p:nvSpPr>
        <p:spPr>
          <a:xfrm>
            <a:off x="5719718" y="6336268"/>
            <a:ext cx="300082" cy="369332"/>
          </a:xfrm>
          <a:prstGeom prst="rect">
            <a:avLst/>
          </a:prstGeom>
          <a:noFill/>
        </p:spPr>
        <p:txBody>
          <a:bodyPr wrap="none" rtlCol="0">
            <a:spAutoFit/>
          </a:bodyPr>
          <a:lstStyle/>
          <a:p>
            <a:r>
              <a:rPr lang="en-US" sz="1800" dirty="0"/>
              <a:t>4</a:t>
            </a:r>
            <a:endParaRPr lang="en-US" sz="1800" dirty="0"/>
          </a:p>
        </p:txBody>
      </p:sp>
      <p:cxnSp>
        <p:nvCxnSpPr>
          <p:cNvPr id="17" name="Straight Connector 16"/>
          <p:cNvCxnSpPr/>
          <p:nvPr/>
        </p:nvCxnSpPr>
        <p:spPr bwMode="auto">
          <a:xfrm flipH="1">
            <a:off x="5869759" y="6107668"/>
            <a:ext cx="2359" cy="2241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TextBox 17"/>
          <p:cNvSpPr txBox="1"/>
          <p:nvPr/>
        </p:nvSpPr>
        <p:spPr>
          <a:xfrm>
            <a:off x="6481718" y="6331803"/>
            <a:ext cx="300082" cy="369332"/>
          </a:xfrm>
          <a:prstGeom prst="rect">
            <a:avLst/>
          </a:prstGeom>
          <a:noFill/>
        </p:spPr>
        <p:txBody>
          <a:bodyPr wrap="none" rtlCol="0">
            <a:spAutoFit/>
          </a:bodyPr>
          <a:lstStyle/>
          <a:p>
            <a:r>
              <a:rPr lang="en-US" sz="1800" dirty="0"/>
              <a:t>5</a:t>
            </a:r>
            <a:endParaRPr lang="en-US" sz="1800" dirty="0"/>
          </a:p>
        </p:txBody>
      </p:sp>
      <p:cxnSp>
        <p:nvCxnSpPr>
          <p:cNvPr id="19" name="Straight Connector 18"/>
          <p:cNvCxnSpPr/>
          <p:nvPr/>
        </p:nvCxnSpPr>
        <p:spPr bwMode="auto">
          <a:xfrm flipH="1">
            <a:off x="6631759" y="6103203"/>
            <a:ext cx="2359" cy="2241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TextBox 20"/>
          <p:cNvSpPr txBox="1"/>
          <p:nvPr/>
        </p:nvSpPr>
        <p:spPr>
          <a:xfrm>
            <a:off x="2667000" y="5726668"/>
            <a:ext cx="313044" cy="369332"/>
          </a:xfrm>
          <a:prstGeom prst="rect">
            <a:avLst/>
          </a:prstGeom>
          <a:noFill/>
        </p:spPr>
        <p:txBody>
          <a:bodyPr wrap="none" rtlCol="0">
            <a:spAutoFit/>
          </a:bodyPr>
          <a:lstStyle/>
          <a:p>
            <a:r>
              <a:rPr lang="en-US" sz="1800" dirty="0" smtClean="0"/>
              <a:t>F</a:t>
            </a:r>
            <a:endParaRPr lang="en-US" sz="1800" dirty="0"/>
          </a:p>
        </p:txBody>
      </p:sp>
      <p:sp>
        <p:nvSpPr>
          <p:cNvPr id="22" name="TextBox 21"/>
          <p:cNvSpPr txBox="1"/>
          <p:nvPr/>
        </p:nvSpPr>
        <p:spPr>
          <a:xfrm>
            <a:off x="3438436" y="5724980"/>
            <a:ext cx="313044" cy="369332"/>
          </a:xfrm>
          <a:prstGeom prst="rect">
            <a:avLst/>
          </a:prstGeom>
          <a:noFill/>
        </p:spPr>
        <p:txBody>
          <a:bodyPr wrap="none" rtlCol="0">
            <a:spAutoFit/>
          </a:bodyPr>
          <a:lstStyle/>
          <a:p>
            <a:r>
              <a:rPr lang="en-US" sz="1800" dirty="0" smtClean="0"/>
              <a:t>F</a:t>
            </a:r>
            <a:endParaRPr lang="en-US" sz="1800" dirty="0"/>
          </a:p>
        </p:txBody>
      </p:sp>
      <p:sp>
        <p:nvSpPr>
          <p:cNvPr id="23" name="TextBox 22"/>
          <p:cNvSpPr txBox="1"/>
          <p:nvPr/>
        </p:nvSpPr>
        <p:spPr>
          <a:xfrm>
            <a:off x="4191596" y="5724980"/>
            <a:ext cx="338554" cy="369332"/>
          </a:xfrm>
          <a:prstGeom prst="rect">
            <a:avLst/>
          </a:prstGeom>
          <a:noFill/>
        </p:spPr>
        <p:txBody>
          <a:bodyPr wrap="none" rtlCol="0">
            <a:spAutoFit/>
          </a:bodyPr>
          <a:lstStyle/>
          <a:p>
            <a:r>
              <a:rPr lang="en-US" sz="1800" dirty="0"/>
              <a:t>T</a:t>
            </a:r>
            <a:endParaRPr lang="en-US" sz="1800" dirty="0"/>
          </a:p>
        </p:txBody>
      </p:sp>
      <p:sp>
        <p:nvSpPr>
          <p:cNvPr id="24" name="TextBox 23"/>
          <p:cNvSpPr txBox="1"/>
          <p:nvPr/>
        </p:nvSpPr>
        <p:spPr>
          <a:xfrm>
            <a:off x="4942935" y="5724980"/>
            <a:ext cx="338554" cy="369332"/>
          </a:xfrm>
          <a:prstGeom prst="rect">
            <a:avLst/>
          </a:prstGeom>
          <a:noFill/>
        </p:spPr>
        <p:txBody>
          <a:bodyPr wrap="none" rtlCol="0">
            <a:spAutoFit/>
          </a:bodyPr>
          <a:lstStyle/>
          <a:p>
            <a:r>
              <a:rPr lang="en-US" sz="1800" dirty="0"/>
              <a:t>T</a:t>
            </a:r>
            <a:endParaRPr lang="en-US" sz="1800" dirty="0"/>
          </a:p>
        </p:txBody>
      </p:sp>
      <p:sp>
        <p:nvSpPr>
          <p:cNvPr id="25" name="TextBox 24"/>
          <p:cNvSpPr txBox="1"/>
          <p:nvPr/>
        </p:nvSpPr>
        <p:spPr>
          <a:xfrm>
            <a:off x="5698781" y="5724980"/>
            <a:ext cx="313044" cy="369332"/>
          </a:xfrm>
          <a:prstGeom prst="rect">
            <a:avLst/>
          </a:prstGeom>
          <a:noFill/>
        </p:spPr>
        <p:txBody>
          <a:bodyPr wrap="none" rtlCol="0">
            <a:spAutoFit/>
          </a:bodyPr>
          <a:lstStyle/>
          <a:p>
            <a:r>
              <a:rPr lang="en-US" sz="1800" dirty="0" smtClean="0"/>
              <a:t>F</a:t>
            </a:r>
            <a:endParaRPr lang="en-US" sz="1800" dirty="0"/>
          </a:p>
        </p:txBody>
      </p:sp>
      <p:sp>
        <p:nvSpPr>
          <p:cNvPr id="26" name="TextBox 25"/>
          <p:cNvSpPr txBox="1"/>
          <p:nvPr/>
        </p:nvSpPr>
        <p:spPr>
          <a:xfrm>
            <a:off x="6475237" y="5724980"/>
            <a:ext cx="313044" cy="369332"/>
          </a:xfrm>
          <a:prstGeom prst="rect">
            <a:avLst/>
          </a:prstGeom>
          <a:noFill/>
        </p:spPr>
        <p:txBody>
          <a:bodyPr wrap="none" rtlCol="0">
            <a:spAutoFit/>
          </a:bodyPr>
          <a:lstStyle/>
          <a:p>
            <a:r>
              <a:rPr lang="en-US" sz="1800" dirty="0" smtClean="0"/>
              <a:t>F</a:t>
            </a:r>
            <a:endParaRPr lang="en-US" sz="1800" dirty="0"/>
          </a:p>
        </p:txBody>
      </p:sp>
      <p:sp>
        <p:nvSpPr>
          <p:cNvPr id="27" name="TextBox 26"/>
          <p:cNvSpPr txBox="1"/>
          <p:nvPr/>
        </p:nvSpPr>
        <p:spPr>
          <a:xfrm>
            <a:off x="2209800" y="5723567"/>
            <a:ext cx="415498" cy="369332"/>
          </a:xfrm>
          <a:prstGeom prst="rect">
            <a:avLst/>
          </a:prstGeom>
          <a:noFill/>
        </p:spPr>
        <p:txBody>
          <a:bodyPr wrap="none" rtlCol="0">
            <a:spAutoFit/>
          </a:bodyPr>
          <a:lstStyle/>
          <a:p>
            <a:r>
              <a:rPr lang="en-US" sz="1800" dirty="0" smtClean="0"/>
              <a:t>X:</a:t>
            </a:r>
            <a:endParaRPr lang="en-US" sz="1800" dirty="0"/>
          </a:p>
        </p:txBody>
      </p:sp>
      <p:pic>
        <p:nvPicPr>
          <p:cNvPr id="39" name="Picture 3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4600" y="5334000"/>
            <a:ext cx="2159000" cy="279400"/>
          </a:xfrm>
          <a:prstGeom prst="rect">
            <a:avLst/>
          </a:prstGeom>
        </p:spPr>
      </p:pic>
      <p:pic>
        <p:nvPicPr>
          <p:cNvPr id="40" name="Picture 3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4600" y="5334000"/>
            <a:ext cx="2298700" cy="279400"/>
          </a:xfrm>
          <a:prstGeom prst="rect">
            <a:avLst/>
          </a:prstGeom>
        </p:spPr>
      </p:pic>
      <p:pic>
        <p:nvPicPr>
          <p:cNvPr id="41" name="Picture 4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4600" y="5334000"/>
            <a:ext cx="2298700" cy="279400"/>
          </a:xfrm>
          <a:prstGeom prst="rect">
            <a:avLst/>
          </a:prstGeom>
        </p:spPr>
      </p:pic>
    </p:spTree>
    <p:custDataLst>
      <p:tags r:id="rId1"/>
    </p:custDataLst>
    <p:extLst>
      <p:ext uri="{BB962C8B-B14F-4D97-AF65-F5344CB8AC3E}">
        <p14:creationId xmlns:p14="http://schemas.microsoft.com/office/powerpoint/2010/main" val="864724410"/>
      </p:ext>
    </p:extLst>
  </p:cSld>
  <p:clrMapOvr>
    <a:masterClrMapping/>
  </p:clrMapOvr>
  <mc:AlternateContent xmlns:mc="http://schemas.openxmlformats.org/markup-compatibility/2006">
    <mc:Choice xmlns:p14="http://schemas.microsoft.com/office/powerpoint/2010/main" Requires="p14">
      <p:transition spd="slow" p14:dur="2000" advTm="10135"/>
    </mc:Choice>
    <mc:Fallback>
      <p:transition xmlns:p14="http://schemas.microsoft.com/office/powerpoint/2010/main" spd="slow" advTm="1013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6"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PROOF STUFF</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fld id="{32A1815B-90BB-492F-B5B7-B1B14EB69CB6}" type="slidenum">
              <a:rPr lang="en-US" smtClean="0"/>
              <a:pPr/>
              <a:t>73</a:t>
            </a:fld>
            <a:endParaRPr lang="en-US"/>
          </a:p>
        </p:txBody>
      </p:sp>
    </p:spTree>
    <p:extLst>
      <p:ext uri="{BB962C8B-B14F-4D97-AF65-F5344CB8AC3E}">
        <p14:creationId xmlns:p14="http://schemas.microsoft.com/office/powerpoint/2010/main" val="3235328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Delay</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74</a:t>
            </a:fld>
            <a:endParaRPr lang="en-US"/>
          </a:p>
        </p:txBody>
      </p:sp>
      <p:pic>
        <p:nvPicPr>
          <p:cNvPr id="9" name="Content Placeholder 8" descr="latex-image-1.pdf"/>
          <p:cNvPicPr>
            <a:picLocks noGrp="1" noChangeAspect="1"/>
          </p:cNvPicPr>
          <p:nvPr>
            <p:ph idx="1"/>
          </p:nvPr>
        </p:nvPicPr>
        <p:blipFill>
          <a:blip r:embed="rId2">
            <a:extLst>
              <a:ext uri="{28A0092B-C50C-407E-A947-70E740481C1C}">
                <a14:useLocalDpi xmlns:a14="http://schemas.microsoft.com/office/drawing/2010/main" val="0"/>
              </a:ext>
            </a:extLst>
          </a:blip>
          <a:srcRect t="-19289" b="-19289"/>
          <a:stretch>
            <a:fillRect/>
          </a:stretch>
        </p:blipFill>
        <p:spPr>
          <a:xfrm>
            <a:off x="0" y="838200"/>
            <a:ext cx="5570220" cy="3276600"/>
          </a:xfrm>
        </p:spPr>
      </p:pic>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8100" y="3886200"/>
            <a:ext cx="4610100" cy="2070100"/>
          </a:xfrm>
          <a:prstGeom prst="rect">
            <a:avLst/>
          </a:prstGeom>
        </p:spPr>
      </p:pic>
    </p:spTree>
    <p:extLst>
      <p:ext uri="{BB962C8B-B14F-4D97-AF65-F5344CB8AC3E}">
        <p14:creationId xmlns:p14="http://schemas.microsoft.com/office/powerpoint/2010/main" val="50620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Delay</a:t>
            </a:r>
            <a:endParaRPr lang="en-US" dirty="0"/>
          </a:p>
        </p:txBody>
      </p:sp>
      <p:pic>
        <p:nvPicPr>
          <p:cNvPr id="5" name="Content Placeholder 4" descr="latex-image-1.pdf"/>
          <p:cNvPicPr>
            <a:picLocks noGrp="1" noChangeAspect="1"/>
          </p:cNvPicPr>
          <p:nvPr>
            <p:ph idx="1"/>
          </p:nvPr>
        </p:nvPicPr>
        <p:blipFill>
          <a:blip r:embed="rId2">
            <a:extLst>
              <a:ext uri="{28A0092B-C50C-407E-A947-70E740481C1C}">
                <a14:useLocalDpi xmlns:a14="http://schemas.microsoft.com/office/drawing/2010/main" val="0"/>
              </a:ext>
            </a:extLst>
          </a:blip>
          <a:srcRect t="-15500" b="-15500"/>
          <a:stretch>
            <a:fillRect/>
          </a:stretch>
        </p:blipFill>
        <p:spPr/>
      </p:pic>
      <p:sp>
        <p:nvSpPr>
          <p:cNvPr id="4" name="Slide Number Placeholder 3"/>
          <p:cNvSpPr>
            <a:spLocks noGrp="1"/>
          </p:cNvSpPr>
          <p:nvPr>
            <p:ph type="sldNum" sz="quarter" idx="10"/>
          </p:nvPr>
        </p:nvSpPr>
        <p:spPr/>
        <p:txBody>
          <a:bodyPr/>
          <a:lstStyle/>
          <a:p>
            <a:fld id="{32A1815B-90BB-492F-B5B7-B1B14EB69CB6}" type="slidenum">
              <a:rPr lang="en-US" smtClean="0"/>
              <a:pPr/>
              <a:t>75</a:t>
            </a:fld>
            <a:endParaRPr lang="en-US"/>
          </a:p>
        </p:txBody>
      </p:sp>
    </p:spTree>
    <p:extLst>
      <p:ext uri="{BB962C8B-B14F-4D97-AF65-F5344CB8AC3E}">
        <p14:creationId xmlns:p14="http://schemas.microsoft.com/office/powerpoint/2010/main" val="2370712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Residue Properties</a:t>
            </a:r>
            <a:endParaRPr lang="en-US" dirty="0"/>
          </a:p>
        </p:txBody>
      </p:sp>
      <p:pic>
        <p:nvPicPr>
          <p:cNvPr id="5" name="Content Placeholder 4" descr="latex-image-1.pdf"/>
          <p:cNvPicPr>
            <a:picLocks noGrp="1" noChangeAspect="1"/>
          </p:cNvPicPr>
          <p:nvPr>
            <p:ph idx="1"/>
          </p:nvPr>
        </p:nvPicPr>
        <p:blipFill>
          <a:blip r:embed="rId2">
            <a:extLst>
              <a:ext uri="{28A0092B-C50C-407E-A947-70E740481C1C}">
                <a14:useLocalDpi xmlns:a14="http://schemas.microsoft.com/office/drawing/2010/main" val="0"/>
              </a:ext>
            </a:extLst>
          </a:blip>
          <a:srcRect t="-28147" b="-28147"/>
          <a:stretch>
            <a:fillRect/>
          </a:stretch>
        </p:blipFill>
        <p:spPr>
          <a:xfrm>
            <a:off x="685800" y="2895600"/>
            <a:ext cx="7772400" cy="4572000"/>
          </a:xfrm>
        </p:spPr>
      </p:pic>
      <p:sp>
        <p:nvSpPr>
          <p:cNvPr id="4" name="Slide Number Placeholder 3"/>
          <p:cNvSpPr>
            <a:spLocks noGrp="1"/>
          </p:cNvSpPr>
          <p:nvPr>
            <p:ph type="sldNum" sz="quarter" idx="10"/>
          </p:nvPr>
        </p:nvSpPr>
        <p:spPr/>
        <p:txBody>
          <a:bodyPr/>
          <a:lstStyle/>
          <a:p>
            <a:fld id="{32A1815B-90BB-492F-B5B7-B1B14EB69CB6}" type="slidenum">
              <a:rPr lang="en-US" smtClean="0"/>
              <a:pPr/>
              <a:t>76</a:t>
            </a:fld>
            <a:endParaRPr lang="en-US"/>
          </a:p>
        </p:txBody>
      </p:sp>
      <p:pic>
        <p:nvPicPr>
          <p:cNvPr id="17" name="Picture 1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1447800"/>
            <a:ext cx="8216900" cy="1651000"/>
          </a:xfrm>
          <a:prstGeom prst="rect">
            <a:avLst/>
          </a:prstGeom>
        </p:spPr>
      </p:pic>
    </p:spTree>
    <p:extLst>
      <p:ext uri="{BB962C8B-B14F-4D97-AF65-F5344CB8AC3E}">
        <p14:creationId xmlns:p14="http://schemas.microsoft.com/office/powerpoint/2010/main" val="13771088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77</a:t>
            </a:fld>
            <a:endParaRPr lang="en-US"/>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0" y="3111500"/>
            <a:ext cx="3302000" cy="1460500"/>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371600"/>
            <a:ext cx="7797800" cy="1460500"/>
          </a:xfrm>
          <a:prstGeom prst="rect">
            <a:avLst/>
          </a:prstGeom>
        </p:spPr>
      </p:pic>
    </p:spTree>
    <p:extLst>
      <p:ext uri="{BB962C8B-B14F-4D97-AF65-F5344CB8AC3E}">
        <p14:creationId xmlns:p14="http://schemas.microsoft.com/office/powerpoint/2010/main" val="6171006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78</a:t>
            </a:fld>
            <a:endParaRPr lang="en-US"/>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0" y="1371600"/>
            <a:ext cx="5918200" cy="4152900"/>
          </a:xfrm>
          <a:prstGeom prst="rect">
            <a:avLst/>
          </a:prstGeom>
        </p:spPr>
      </p:pic>
    </p:spTree>
    <p:extLst>
      <p:ext uri="{BB962C8B-B14F-4D97-AF65-F5344CB8AC3E}">
        <p14:creationId xmlns:p14="http://schemas.microsoft.com/office/powerpoint/2010/main" val="2999635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79</a:t>
            </a:fld>
            <a:endParaRPr lang="en-US"/>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371600"/>
            <a:ext cx="3721100" cy="1041400"/>
          </a:xfrm>
          <a:prstGeom prst="rect">
            <a:avLst/>
          </a:prstGeom>
        </p:spPr>
      </p:pic>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971800"/>
            <a:ext cx="6845300" cy="990600"/>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700" y="4495800"/>
            <a:ext cx="7150100" cy="1371600"/>
          </a:xfrm>
          <a:prstGeom prst="rect">
            <a:avLst/>
          </a:prstGeom>
        </p:spPr>
      </p:pic>
    </p:spTree>
    <p:extLst>
      <p:ext uri="{BB962C8B-B14F-4D97-AF65-F5344CB8AC3E}">
        <p14:creationId xmlns:p14="http://schemas.microsoft.com/office/powerpoint/2010/main" val="1053431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76200" y="1295400"/>
            <a:ext cx="5257800" cy="4648200"/>
          </a:xfrm>
        </p:spPr>
        <p:txBody>
          <a:bodyPr/>
          <a:lstStyle/>
          <a:p>
            <a:pPr marL="457200" indent="-457200">
              <a:buFont typeface="+mj-lt"/>
              <a:buAutoNum type="arabicPeriod"/>
            </a:pPr>
            <a:r>
              <a:rPr lang="en-US" sz="2000" b="1" dirty="0" smtClean="0"/>
              <a:t>Identified suitable RV architecture for safety-critical embedded systems</a:t>
            </a:r>
          </a:p>
          <a:p>
            <a:pPr marL="457200" indent="-457200">
              <a:buFont typeface="+mj-lt"/>
              <a:buAutoNum type="arabicPeriod"/>
            </a:pPr>
            <a:endParaRPr lang="en-US" sz="2000" b="1" dirty="0" smtClean="0"/>
          </a:p>
          <a:p>
            <a:pPr marL="457200" indent="-457200">
              <a:buFont typeface="+mj-lt"/>
              <a:buAutoNum type="arabicPeriod"/>
            </a:pPr>
            <a:r>
              <a:rPr lang="en-US" sz="2000" b="1" dirty="0" smtClean="0"/>
              <a:t>Provide monitoring framework with formal algorithm and semi-formal system mapping</a:t>
            </a:r>
          </a:p>
          <a:p>
            <a:pPr marL="457200" indent="-457200">
              <a:buFont typeface="+mj-lt"/>
              <a:buAutoNum type="arabicPeriod"/>
            </a:pPr>
            <a:endParaRPr lang="en-US" sz="2000" b="1" dirty="0" smtClean="0"/>
          </a:p>
          <a:p>
            <a:pPr marL="457200" indent="-457200">
              <a:buFont typeface="+mj-lt"/>
              <a:buAutoNum type="arabicPeriod"/>
            </a:pPr>
            <a:r>
              <a:rPr lang="en-US" sz="2000" b="1" dirty="0" smtClean="0"/>
              <a:t>Demonstrate the feasibility and show performance characteristics of this monitoring framework</a:t>
            </a:r>
          </a:p>
        </p:txBody>
      </p:sp>
      <p:sp>
        <p:nvSpPr>
          <p:cNvPr id="7" name="Slide Number Placeholder 6"/>
          <p:cNvSpPr>
            <a:spLocks noGrp="1"/>
          </p:cNvSpPr>
          <p:nvPr>
            <p:ph type="sldNum" sz="quarter" idx="10"/>
          </p:nvPr>
        </p:nvSpPr>
        <p:spPr/>
        <p:txBody>
          <a:bodyPr/>
          <a:lstStyle/>
          <a:p>
            <a:fld id="{32A1815B-90BB-492F-B5B7-B1B14EB69CB6}" type="slidenum">
              <a:rPr lang="en-US" smtClean="0"/>
              <a:pPr/>
              <a:t>8</a:t>
            </a:fld>
            <a:endParaRPr lang="en-US"/>
          </a:p>
        </p:txBody>
      </p:sp>
    </p:spTree>
    <p:extLst>
      <p:ext uri="{BB962C8B-B14F-4D97-AF65-F5344CB8AC3E}">
        <p14:creationId xmlns:p14="http://schemas.microsoft.com/office/powerpoint/2010/main" val="612383149"/>
      </p:ext>
    </p:extLst>
  </p:cSld>
  <p:clrMapOvr>
    <a:masterClrMapping/>
  </p:clrMapOvr>
  <mc:AlternateContent xmlns:mc="http://schemas.openxmlformats.org/markup-compatibility/2006">
    <mc:Choice xmlns:p14="http://schemas.microsoft.com/office/powerpoint/2010/main" Requires="p14">
      <p:transition spd="slow" p14:dur="2000" advTm="6702"/>
    </mc:Choice>
    <mc:Fallback>
      <p:transition xmlns:p14="http://schemas.microsoft.com/office/powerpoint/2010/main" spd="slow" advTm="6702"/>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6629400" y="6248400"/>
            <a:ext cx="1905000" cy="457200"/>
          </a:xfrm>
        </p:spPr>
        <p:txBody>
          <a:bodyPr/>
          <a:lstStyle/>
          <a:p>
            <a:fld id="{32A1815B-90BB-492F-B5B7-B1B14EB69CB6}" type="slidenum">
              <a:rPr lang="en-US" smtClean="0"/>
              <a:pPr/>
              <a:t>80</a:t>
            </a:fld>
            <a:endParaRPr lang="en-US"/>
          </a:p>
        </p:txBody>
      </p:sp>
      <p:sp>
        <p:nvSpPr>
          <p:cNvPr id="5" name="Title 4"/>
          <p:cNvSpPr>
            <a:spLocks noGrp="1"/>
          </p:cNvSpPr>
          <p:nvPr>
            <p:ph type="title"/>
          </p:nvPr>
        </p:nvSpPr>
        <p:spPr/>
        <p:txBody>
          <a:bodyPr/>
          <a:lstStyle/>
          <a:p>
            <a:r>
              <a:rPr lang="en-US" dirty="0" smtClean="0"/>
              <a:t>Reduce (until)</a:t>
            </a:r>
            <a:endParaRPr lang="en-US" dirty="0"/>
          </a:p>
        </p:txBody>
      </p:sp>
      <p:pic>
        <p:nvPicPr>
          <p:cNvPr id="12" name="Picture 11"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77334"/>
            <a:ext cx="8991600" cy="3739968"/>
          </a:xfrm>
          <a:prstGeom prst="rect">
            <a:avLst/>
          </a:prstGeom>
        </p:spPr>
      </p:pic>
    </p:spTree>
    <p:extLst>
      <p:ext uri="{BB962C8B-B14F-4D97-AF65-F5344CB8AC3E}">
        <p14:creationId xmlns:p14="http://schemas.microsoft.com/office/powerpoint/2010/main" val="42764919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(since)</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81</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634940"/>
            <a:ext cx="8915400" cy="3699060"/>
          </a:xfrm>
          <a:prstGeom prst="rect">
            <a:avLst/>
          </a:prstGeom>
        </p:spPr>
      </p:pic>
    </p:spTree>
    <p:extLst>
      <p:ext uri="{BB962C8B-B14F-4D97-AF65-F5344CB8AC3E}">
        <p14:creationId xmlns:p14="http://schemas.microsoft.com/office/powerpoint/2010/main" val="40667179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IncrS</a:t>
            </a:r>
            <a:r>
              <a:rPr lang="en-US" dirty="0" smtClean="0"/>
              <a:t> is correct</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82</a:t>
            </a:fld>
            <a:endParaRPr lang="en-US"/>
          </a:p>
        </p:txBody>
      </p:sp>
      <p:pic>
        <p:nvPicPr>
          <p:cNvPr id="10" name="Picture 9"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152900"/>
            <a:ext cx="8305800" cy="17145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705100"/>
            <a:ext cx="7429500" cy="876300"/>
          </a:xfrm>
          <a:prstGeom prst="rect">
            <a:avLst/>
          </a:prstGeom>
        </p:spPr>
      </p:pic>
      <p:pic>
        <p:nvPicPr>
          <p:cNvPr id="13" name="Picture 12"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1239510"/>
            <a:ext cx="8128000" cy="965200"/>
          </a:xfrm>
          <a:prstGeom prst="rect">
            <a:avLst/>
          </a:prstGeom>
        </p:spPr>
      </p:pic>
    </p:spTree>
    <p:extLst>
      <p:ext uri="{BB962C8B-B14F-4D97-AF65-F5344CB8AC3E}">
        <p14:creationId xmlns:p14="http://schemas.microsoft.com/office/powerpoint/2010/main" val="1983915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is correct</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83</a:t>
            </a:fld>
            <a:endParaRPr lang="en-US"/>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752600"/>
            <a:ext cx="7404100" cy="1092200"/>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925" y="3276600"/>
            <a:ext cx="7404100" cy="2400300"/>
          </a:xfrm>
          <a:prstGeom prst="rect">
            <a:avLst/>
          </a:prstGeom>
        </p:spPr>
      </p:pic>
    </p:spTree>
    <p:extLst>
      <p:ext uri="{BB962C8B-B14F-4D97-AF65-F5344CB8AC3E}">
        <p14:creationId xmlns:p14="http://schemas.microsoft.com/office/powerpoint/2010/main" val="29957687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is correct (</a:t>
            </a:r>
            <a:r>
              <a:rPr lang="en-US" dirty="0" err="1" smtClean="0"/>
              <a:t>cont</a:t>
            </a:r>
            <a:r>
              <a:rPr lang="en-US" dirty="0" smtClean="0"/>
              <a:t>)</a:t>
            </a: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84</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 y="1371600"/>
            <a:ext cx="7416800" cy="3873500"/>
          </a:xfrm>
          <a:prstGeom prst="rect">
            <a:avLst/>
          </a:prstGeom>
        </p:spPr>
      </p:pic>
    </p:spTree>
    <p:extLst>
      <p:ext uri="{BB962C8B-B14F-4D97-AF65-F5344CB8AC3E}">
        <p14:creationId xmlns:p14="http://schemas.microsoft.com/office/powerpoint/2010/main" val="31936965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762000"/>
          </a:xfrm>
        </p:spPr>
        <p:txBody>
          <a:bodyPr/>
          <a:lstStyle/>
          <a:p>
            <a:r>
              <a:rPr lang="en-US" sz="2400" dirty="0" smtClean="0"/>
              <a:t>Reduce Promptness</a:t>
            </a:r>
            <a:endParaRPr lang="en-US" sz="2400"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85</a:t>
            </a:fld>
            <a:endParaRPr lang="en-US"/>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5632" y="685800"/>
            <a:ext cx="6604000" cy="5549900"/>
          </a:xfrm>
          <a:prstGeom prst="rect">
            <a:avLst/>
          </a:prstGeom>
        </p:spPr>
      </p:pic>
    </p:spTree>
    <p:extLst>
      <p:ext uri="{BB962C8B-B14F-4D97-AF65-F5344CB8AC3E}">
        <p14:creationId xmlns:p14="http://schemas.microsoft.com/office/powerpoint/2010/main" val="26480173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sz="2400" dirty="0" smtClean="0"/>
              <a:t>Monitor correctness</a:t>
            </a:r>
          </a:p>
          <a:p>
            <a:pPr lvl="1"/>
            <a:r>
              <a:rPr lang="en-US" sz="2000" dirty="0" smtClean="0"/>
              <a:t>Implementation</a:t>
            </a:r>
          </a:p>
          <a:p>
            <a:pPr lvl="1"/>
            <a:r>
              <a:rPr lang="en-US" sz="2000" dirty="0" smtClean="0"/>
              <a:t>Input data</a:t>
            </a:r>
          </a:p>
          <a:p>
            <a:endParaRPr lang="en-US" sz="2400" dirty="0" smtClean="0"/>
          </a:p>
          <a:p>
            <a:r>
              <a:rPr lang="en-US" sz="2400" dirty="0" smtClean="0"/>
              <a:t>Consolidation</a:t>
            </a:r>
          </a:p>
          <a:p>
            <a:pPr lvl="1"/>
            <a:r>
              <a:rPr lang="en-US" sz="2000" dirty="0" smtClean="0"/>
              <a:t>Trade off isolation guarantees for cost</a:t>
            </a:r>
          </a:p>
          <a:p>
            <a:pPr marL="0" indent="0">
              <a:buNone/>
            </a:pPr>
            <a:endParaRPr lang="en-US"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86</a:t>
            </a:fld>
            <a:endParaRPr lang="en-US"/>
          </a:p>
        </p:txBody>
      </p:sp>
    </p:spTree>
    <p:extLst>
      <p:ext uri="{BB962C8B-B14F-4D97-AF65-F5344CB8AC3E}">
        <p14:creationId xmlns:p14="http://schemas.microsoft.com/office/powerpoint/2010/main" val="3294512173"/>
      </p:ext>
    </p:extLst>
  </p:cSld>
  <p:clrMapOvr>
    <a:masterClrMapping/>
  </p:clrMapOvr>
  <mc:AlternateContent xmlns:mc="http://schemas.openxmlformats.org/markup-compatibility/2006">
    <mc:Choice xmlns:p14="http://schemas.microsoft.com/office/powerpoint/2010/main" Requires="p14">
      <p:transition spd="slow" p14:dur="2000" advTm="182177"/>
    </mc:Choice>
    <mc:Fallback>
      <p:transition xmlns:p14="http://schemas.microsoft.com/office/powerpoint/2010/main" spd="slow" advTm="182177"/>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Eval</a:t>
            </a:r>
            <a:r>
              <a:rPr lang="en-US" dirty="0" smtClean="0"/>
              <a:t> Lessons </a:t>
            </a:r>
            <a:r>
              <a:rPr lang="en-US" dirty="0" smtClean="0"/>
              <a:t>Learned</a:t>
            </a:r>
            <a:endParaRPr lang="en-US" dirty="0"/>
          </a:p>
        </p:txBody>
      </p:sp>
      <p:sp>
        <p:nvSpPr>
          <p:cNvPr id="3" name="Content Placeholder 2"/>
          <p:cNvSpPr>
            <a:spLocks noGrp="1"/>
          </p:cNvSpPr>
          <p:nvPr>
            <p:ph idx="1"/>
          </p:nvPr>
        </p:nvSpPr>
        <p:spPr/>
        <p:txBody>
          <a:bodyPr/>
          <a:lstStyle/>
          <a:p>
            <a:r>
              <a:rPr lang="en-US" sz="2400" dirty="0" smtClean="0"/>
              <a:t>Optimizations matter for real-world performance</a:t>
            </a:r>
          </a:p>
          <a:p>
            <a:endParaRPr lang="en-US" sz="2400" dirty="0" smtClean="0"/>
          </a:p>
          <a:p>
            <a:r>
              <a:rPr lang="en-US" sz="2400" dirty="0" smtClean="0"/>
              <a:t>Specification quality depends heavily on documentation</a:t>
            </a:r>
          </a:p>
          <a:p>
            <a:endParaRPr lang="en-US" sz="2400" dirty="0" smtClean="0"/>
          </a:p>
          <a:p>
            <a:r>
              <a:rPr lang="en-US" sz="2400" dirty="0" smtClean="0"/>
              <a:t>Detection accuracy (esp. FP issues) depends on good specification</a:t>
            </a:r>
          </a:p>
          <a:p>
            <a:endParaRPr lang="en-US" sz="2400" dirty="0" smtClean="0"/>
          </a:p>
          <a:p>
            <a:r>
              <a:rPr lang="en-US" sz="2400" dirty="0" smtClean="0"/>
              <a:t>Specifications must also take initialization and modes into account</a:t>
            </a:r>
            <a:endParaRPr lang="en-US" sz="2400" dirty="0"/>
          </a:p>
        </p:txBody>
      </p:sp>
      <p:sp>
        <p:nvSpPr>
          <p:cNvPr id="4" name="Slide Number Placeholder 3"/>
          <p:cNvSpPr>
            <a:spLocks noGrp="1"/>
          </p:cNvSpPr>
          <p:nvPr>
            <p:ph type="sldNum" sz="quarter" idx="10"/>
          </p:nvPr>
        </p:nvSpPr>
        <p:spPr/>
        <p:txBody>
          <a:bodyPr/>
          <a:lstStyle/>
          <a:p>
            <a:fld id="{32A1815B-90BB-492F-B5B7-B1B14EB69CB6}" type="slidenum">
              <a:rPr lang="en-US" smtClean="0"/>
              <a:pPr/>
              <a:t>87</a:t>
            </a:fld>
            <a:endParaRPr lang="en-US"/>
          </a:p>
        </p:txBody>
      </p:sp>
    </p:spTree>
    <p:extLst>
      <p:ext uri="{BB962C8B-B14F-4D97-AF65-F5344CB8AC3E}">
        <p14:creationId xmlns:p14="http://schemas.microsoft.com/office/powerpoint/2010/main" val="541457890"/>
      </p:ext>
    </p:extLst>
  </p:cSld>
  <p:clrMapOvr>
    <a:masterClrMapping/>
  </p:clrMapOvr>
  <mc:AlternateContent xmlns:mc="http://schemas.openxmlformats.org/markup-compatibility/2006">
    <mc:Choice xmlns:p14="http://schemas.microsoft.com/office/powerpoint/2010/main" Requires="p14">
      <p:transition spd="slow" p14:dur="2000" advTm="33591"/>
    </mc:Choice>
    <mc:Fallback>
      <p:transition xmlns:p14="http://schemas.microsoft.com/office/powerpoint/2010/main" spd="slow" advTm="33591"/>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 as Diagnostic Tool</a:t>
            </a:r>
            <a:endParaRPr lang="en-US" dirty="0"/>
          </a:p>
        </p:txBody>
      </p:sp>
      <p:sp>
        <p:nvSpPr>
          <p:cNvPr id="3" name="Content Placeholder 2"/>
          <p:cNvSpPr>
            <a:spLocks noGrp="1"/>
          </p:cNvSpPr>
          <p:nvPr>
            <p:ph idx="1"/>
          </p:nvPr>
        </p:nvSpPr>
        <p:spPr>
          <a:xfrm>
            <a:off x="685800" y="1295400"/>
            <a:ext cx="7772400" cy="4953000"/>
          </a:xfrm>
        </p:spPr>
        <p:txBody>
          <a:bodyPr/>
          <a:lstStyle/>
          <a:p>
            <a:r>
              <a:rPr lang="en-US" sz="2400" dirty="0" smtClean="0"/>
              <a:t>Check that ACC attempts to recover headway</a:t>
            </a:r>
            <a:endParaRPr lang="en-US" sz="1800" b="1" dirty="0" smtClean="0">
              <a:latin typeface="Courier New" pitchFamily="49" charset="0"/>
              <a:cs typeface="Courier New" pitchFamily="49" charset="0"/>
            </a:endParaRPr>
          </a:p>
          <a:p>
            <a:pPr algn="ctr">
              <a:buNone/>
            </a:pPr>
            <a:endParaRPr lang="en-US" sz="1800" b="1" dirty="0" smtClean="0">
              <a:latin typeface="Courier New" pitchFamily="49" charset="0"/>
              <a:cs typeface="Courier New" pitchFamily="49" charset="0"/>
            </a:endParaRPr>
          </a:p>
          <a:p>
            <a:pPr algn="ctr">
              <a:buNone/>
            </a:pPr>
            <a:r>
              <a:rPr lang="en-US" sz="1800" b="1" dirty="0" smtClean="0">
                <a:latin typeface="Courier New" pitchFamily="49" charset="0"/>
                <a:cs typeface="Courier New" pitchFamily="49" charset="0"/>
              </a:rPr>
              <a:t>(</a:t>
            </a:r>
            <a:r>
              <a:rPr lang="en-US" sz="1800" b="1" dirty="0" err="1" smtClean="0">
                <a:latin typeface="Courier New" pitchFamily="49" charset="0"/>
                <a:cs typeface="Courier New" pitchFamily="49" charset="0"/>
              </a:rPr>
              <a:t>VehInPath</a:t>
            </a:r>
            <a:r>
              <a:rPr lang="en-US" sz="1800" b="1" dirty="0" smtClean="0">
                <a:latin typeface="Courier New" pitchFamily="49" charset="0"/>
                <a:cs typeface="Courier New" pitchFamily="49" charset="0"/>
              </a:rPr>
              <a:t> &amp;&amp; HeadwayLT2s) -&gt; &lt;0,200&gt; [0,100] ~</a:t>
            </a:r>
            <a:r>
              <a:rPr lang="en-US" sz="1800" b="1" dirty="0" err="1" smtClean="0">
                <a:latin typeface="Courier New" pitchFamily="49" charset="0"/>
                <a:cs typeface="Courier New" pitchFamily="49" charset="0"/>
              </a:rPr>
              <a:t>ACCAccel</a:t>
            </a:r>
            <a:endParaRPr lang="en-US" sz="1800" b="1" dirty="0" smtClean="0">
              <a:latin typeface="Courier New" pitchFamily="49" charset="0"/>
              <a:cs typeface="Courier New" pitchFamily="49" charset="0"/>
            </a:endParaRPr>
          </a:p>
          <a:p>
            <a:endParaRPr lang="en-US" sz="2400" dirty="0" smtClean="0">
              <a:cs typeface="Courier New" pitchFamily="49" charset="0"/>
            </a:endParaRPr>
          </a:p>
          <a:p>
            <a:r>
              <a:rPr lang="en-US" sz="2400" dirty="0" smtClean="0">
                <a:cs typeface="Courier New" pitchFamily="49" charset="0"/>
              </a:rPr>
              <a:t>Found violations with this rule</a:t>
            </a:r>
          </a:p>
          <a:p>
            <a:pPr lvl="1"/>
            <a:r>
              <a:rPr lang="en-US" sz="2000" dirty="0" smtClean="0">
                <a:cs typeface="Courier New" pitchFamily="49" charset="0"/>
              </a:rPr>
              <a:t>So loosened bound durations (500ms, then 1s eventually)</a:t>
            </a:r>
          </a:p>
          <a:p>
            <a:endParaRPr lang="en-US" sz="2400" dirty="0" smtClean="0">
              <a:cs typeface="Courier New" pitchFamily="49" charset="0"/>
            </a:endParaRPr>
          </a:p>
          <a:p>
            <a:r>
              <a:rPr lang="en-US" sz="2400" dirty="0" smtClean="0">
                <a:cs typeface="Courier New" pitchFamily="49" charset="0"/>
              </a:rPr>
              <a:t>Most violations removed with this tuning, but a few still there</a:t>
            </a:r>
          </a:p>
          <a:p>
            <a:pPr lvl="1"/>
            <a:r>
              <a:rPr lang="en-US" sz="2000" dirty="0" smtClean="0">
                <a:solidFill>
                  <a:srgbClr val="990000"/>
                </a:solidFill>
                <a:cs typeface="Courier New" pitchFamily="49" charset="0"/>
              </a:rPr>
              <a:t>Either our rule does not describe the desired behavior or there is a real problem here</a:t>
            </a:r>
          </a:p>
          <a:p>
            <a:pPr lvl="1"/>
            <a:r>
              <a:rPr lang="en-US" sz="2000" dirty="0" smtClean="0">
                <a:cs typeface="Courier New" pitchFamily="49" charset="0"/>
              </a:rPr>
              <a:t>Need more design info to be sure, worth bringing up</a:t>
            </a:r>
          </a:p>
        </p:txBody>
      </p:sp>
      <p:sp>
        <p:nvSpPr>
          <p:cNvPr id="5" name="Slide Number Placeholder 4"/>
          <p:cNvSpPr>
            <a:spLocks noGrp="1"/>
          </p:cNvSpPr>
          <p:nvPr>
            <p:ph type="sldNum" sz="quarter" idx="10"/>
          </p:nvPr>
        </p:nvSpPr>
        <p:spPr/>
        <p:txBody>
          <a:bodyPr/>
          <a:lstStyle/>
          <a:p>
            <a:fld id="{32A1815B-90BB-492F-B5B7-B1B14EB69CB6}" type="slidenum">
              <a:rPr lang="en-US" smtClean="0"/>
              <a:pPr/>
              <a:t>88</a:t>
            </a:fld>
            <a:endParaRPr lang="en-US"/>
          </a:p>
        </p:txBody>
      </p:sp>
      <p:sp>
        <p:nvSpPr>
          <p:cNvPr id="6" name="Rectangle 5"/>
          <p:cNvSpPr/>
          <p:nvPr/>
        </p:nvSpPr>
        <p:spPr bwMode="auto">
          <a:xfrm>
            <a:off x="838200" y="1981200"/>
            <a:ext cx="7620000" cy="4572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Tree>
    <p:extLst>
      <p:ext uri="{BB962C8B-B14F-4D97-AF65-F5344CB8AC3E}">
        <p14:creationId xmlns:p14="http://schemas.microsoft.com/office/powerpoint/2010/main" val="1651293240"/>
      </p:ext>
    </p:extLst>
  </p:cSld>
  <p:clrMapOvr>
    <a:masterClrMapping/>
  </p:clrMapOvr>
  <mc:AlternateContent xmlns:mc="http://schemas.openxmlformats.org/markup-compatibility/2006">
    <mc:Choice xmlns:p14="http://schemas.microsoft.com/office/powerpoint/2010/main" Requires="p14">
      <p:transition spd="slow" p14:dur="2000" advTm="55679"/>
    </mc:Choice>
    <mc:Fallback>
      <p:transition xmlns:p14="http://schemas.microsoft.com/office/powerpoint/2010/main" spd="slow" advTm="55679"/>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Embedded Monitor</a:t>
            </a:r>
          </a:p>
        </p:txBody>
      </p:sp>
      <p:sp>
        <p:nvSpPr>
          <p:cNvPr id="27651" name="Content Placeholder 2"/>
          <p:cNvSpPr>
            <a:spLocks noGrp="1"/>
          </p:cNvSpPr>
          <p:nvPr>
            <p:ph idx="1"/>
          </p:nvPr>
        </p:nvSpPr>
        <p:spPr>
          <a:xfrm>
            <a:off x="685800" y="1981200"/>
            <a:ext cx="5029200" cy="4114800"/>
          </a:xfrm>
        </p:spPr>
        <p:txBody>
          <a:bodyPr/>
          <a:lstStyle/>
          <a:p>
            <a:pPr>
              <a:buFont typeface="Arial" charset="0"/>
              <a:buChar char="•"/>
            </a:pPr>
            <a:r>
              <a:rPr lang="en-US" sz="2000" dirty="0" smtClean="0"/>
              <a:t>$15 retail ARM based Dev board</a:t>
            </a:r>
          </a:p>
          <a:p>
            <a:pPr>
              <a:buFont typeface="Arial" charset="0"/>
              <a:buChar char="•"/>
            </a:pPr>
            <a:endParaRPr lang="en-US" sz="2000" dirty="0" smtClean="0"/>
          </a:p>
          <a:p>
            <a:pPr>
              <a:buFont typeface="Arial" charset="0"/>
              <a:buChar char="•"/>
            </a:pPr>
            <a:r>
              <a:rPr lang="en-US" sz="2000" dirty="0" smtClean="0"/>
              <a:t>Moderately overpowered for our needs</a:t>
            </a:r>
          </a:p>
          <a:p>
            <a:pPr lvl="1">
              <a:buFont typeface="Arial" charset="0"/>
              <a:buChar char="•"/>
            </a:pPr>
            <a:r>
              <a:rPr lang="en-US" sz="1800" dirty="0" smtClean="0"/>
              <a:t>Useful while we’re exploring</a:t>
            </a:r>
          </a:p>
          <a:p>
            <a:pPr>
              <a:buFont typeface="Arial" charset="0"/>
              <a:buChar char="•"/>
            </a:pPr>
            <a:endParaRPr lang="en-US" sz="2000" dirty="0" smtClean="0"/>
          </a:p>
          <a:p>
            <a:pPr>
              <a:buFont typeface="Arial" charset="0"/>
              <a:buChar char="•"/>
            </a:pPr>
            <a:r>
              <a:rPr lang="en-US" sz="2000" dirty="0" smtClean="0"/>
              <a:t>32-bit CPU up to 168Mhz</a:t>
            </a:r>
          </a:p>
          <a:p>
            <a:pPr>
              <a:buFont typeface="Arial" charset="0"/>
              <a:buChar char="•"/>
            </a:pPr>
            <a:r>
              <a:rPr lang="en-US" sz="2000" dirty="0" smtClean="0"/>
              <a:t>1MB flash, 192kb RAM, peripherals, etc</a:t>
            </a:r>
          </a:p>
        </p:txBody>
      </p:sp>
      <p:pic>
        <p:nvPicPr>
          <p:cNvPr id="27652" name="Picture 3" descr="stm32f4_discovery.jpg"/>
          <p:cNvPicPr>
            <a:picLocks noChangeAspect="1"/>
          </p:cNvPicPr>
          <p:nvPr/>
        </p:nvPicPr>
        <p:blipFill>
          <a:blip r:embed="rId2" cstate="print"/>
          <a:srcRect/>
          <a:stretch>
            <a:fillRect/>
          </a:stretch>
        </p:blipFill>
        <p:spPr bwMode="auto">
          <a:xfrm>
            <a:off x="5715000" y="1828800"/>
            <a:ext cx="2716213" cy="4267200"/>
          </a:xfrm>
          <a:prstGeom prst="rect">
            <a:avLst/>
          </a:prstGeom>
          <a:noFill/>
          <a:ln w="9525">
            <a:noFill/>
            <a:miter lim="800000"/>
            <a:headEnd/>
            <a:tailEnd/>
          </a:ln>
        </p:spPr>
      </p:pic>
      <p:sp>
        <p:nvSpPr>
          <p:cNvPr id="6" name="Slide Number Placeholder 5"/>
          <p:cNvSpPr>
            <a:spLocks noGrp="1"/>
          </p:cNvSpPr>
          <p:nvPr>
            <p:ph type="sldNum" sz="quarter" idx="10"/>
          </p:nvPr>
        </p:nvSpPr>
        <p:spPr/>
        <p:txBody>
          <a:bodyPr/>
          <a:lstStyle/>
          <a:p>
            <a:fld id="{32A1815B-90BB-492F-B5B7-B1B14EB69CB6}" type="slidenum">
              <a:rPr lang="en-US" smtClean="0"/>
              <a:pPr/>
              <a:t>89</a:t>
            </a:fld>
            <a:endParaRPr lang="en-US"/>
          </a:p>
        </p:txBody>
      </p:sp>
    </p:spTree>
    <p:extLst>
      <p:ext uri="{BB962C8B-B14F-4D97-AF65-F5344CB8AC3E}">
        <p14:creationId xmlns:p14="http://schemas.microsoft.com/office/powerpoint/2010/main" val="53924128"/>
      </p:ext>
    </p:extLst>
  </p:cSld>
  <p:clrMapOvr>
    <a:masterClrMapping/>
  </p:clrMapOvr>
  <mc:AlternateContent xmlns:mc="http://schemas.openxmlformats.org/markup-compatibility/2006">
    <mc:Choice xmlns:p14="http://schemas.microsoft.com/office/powerpoint/2010/main" Requires="p14">
      <p:transition spd="slow" p14:dur="2000" advTm="44487"/>
    </mc:Choice>
    <mc:Fallback>
      <p:transition xmlns:p14="http://schemas.microsoft.com/office/powerpoint/2010/main" spd="slow" advTm="44487"/>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a:xfrm>
            <a:off x="76200" y="1295400"/>
            <a:ext cx="5257800" cy="4648200"/>
          </a:xfrm>
        </p:spPr>
        <p:txBody>
          <a:bodyPr/>
          <a:lstStyle/>
          <a:p>
            <a:pPr marL="457200" indent="-457200">
              <a:buFont typeface="+mj-lt"/>
              <a:buAutoNum type="arabicPeriod"/>
            </a:pPr>
            <a:r>
              <a:rPr lang="en-US" sz="2000" b="1" dirty="0" smtClean="0"/>
              <a:t>Identified suitable RV architecture for safety-critical embedded systems</a:t>
            </a:r>
          </a:p>
          <a:p>
            <a:pPr marL="457200" indent="-457200">
              <a:buFont typeface="+mj-lt"/>
              <a:buAutoNum type="arabicPeriod"/>
            </a:pPr>
            <a:endParaRPr lang="en-US" sz="2000" b="1" dirty="0" smtClean="0"/>
          </a:p>
          <a:p>
            <a:pPr marL="457200" indent="-457200">
              <a:buFont typeface="+mj-lt"/>
              <a:buAutoNum type="arabicPeriod"/>
            </a:pPr>
            <a:r>
              <a:rPr lang="en-US" sz="2000" b="1" dirty="0" smtClean="0"/>
              <a:t>Provide monitoring framework with formal algorithm and semi-formal system mapping</a:t>
            </a:r>
          </a:p>
          <a:p>
            <a:pPr marL="457200" indent="-457200">
              <a:buFont typeface="+mj-lt"/>
              <a:buAutoNum type="arabicPeriod"/>
            </a:pPr>
            <a:endParaRPr lang="en-US" sz="2000" b="1" dirty="0" smtClean="0"/>
          </a:p>
          <a:p>
            <a:pPr marL="457200" indent="-457200">
              <a:buFont typeface="+mj-lt"/>
              <a:buAutoNum type="arabicPeriod"/>
            </a:pPr>
            <a:r>
              <a:rPr lang="en-US" sz="2000" b="1" dirty="0" smtClean="0"/>
              <a:t>Demonstrate the feasibility and show performance characteristics of this monitoring framework</a:t>
            </a:r>
          </a:p>
        </p:txBody>
      </p:sp>
      <p:sp>
        <p:nvSpPr>
          <p:cNvPr id="5" name="Rectangle 4"/>
          <p:cNvSpPr/>
          <p:nvPr/>
        </p:nvSpPr>
        <p:spPr bwMode="auto">
          <a:xfrm>
            <a:off x="533400" y="1219200"/>
            <a:ext cx="4648200" cy="8382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 name="Rectangle 5"/>
          <p:cNvSpPr/>
          <p:nvPr/>
        </p:nvSpPr>
        <p:spPr bwMode="auto">
          <a:xfrm>
            <a:off x="5334000" y="1219200"/>
            <a:ext cx="3581400" cy="4114800"/>
          </a:xfrm>
          <a:prstGeom prst="rect">
            <a:avLst/>
          </a:prstGeom>
          <a:solidFill>
            <a:srgbClr val="B2B2B2">
              <a:alpha val="1098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8" charset="0"/>
              </a:rPr>
              <a:t>Passive External Bus Monitor</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smtClean="0"/>
              <a:t>No Instrumentation</a:t>
            </a:r>
          </a:p>
          <a:p>
            <a:pPr marL="0" marR="0" indent="0" algn="l" defTabSz="914400" rtl="0" eaLnBrk="0" fontAlgn="base" latinLnBrk="0" hangingPunct="0">
              <a:lnSpc>
                <a:spcPct val="100000"/>
              </a:lnSpc>
              <a:spcBef>
                <a:spcPct val="0"/>
              </a:spcBef>
              <a:spcAft>
                <a:spcPct val="0"/>
              </a:spcAft>
              <a:buClrTx/>
              <a:buSzTx/>
              <a:buFontTx/>
              <a:buNone/>
              <a:tabLst/>
            </a:pPr>
            <a:r>
              <a:rPr lang="en-US" sz="2000" dirty="0" smtClean="0"/>
              <a:t>Potentially</a:t>
            </a:r>
            <a:r>
              <a:rPr lang="en-US" sz="2000" i="1" dirty="0" smtClean="0"/>
              <a:t> Bolt-on</a:t>
            </a:r>
            <a:endParaRPr kumimoji="0" lang="en-US" sz="2000" b="0" i="1" u="none" strike="noStrike" cap="none" normalizeH="0" baseline="0" dirty="0" smtClean="0">
              <a:ln>
                <a:noFill/>
              </a:ln>
              <a:solidFill>
                <a:schemeClr val="tx1"/>
              </a:solidFill>
              <a:effectLst/>
              <a:latin typeface="Times" pitchFamily="18" charset="0"/>
            </a:endParaRPr>
          </a:p>
        </p:txBody>
      </p:sp>
      <p:sp>
        <p:nvSpPr>
          <p:cNvPr id="7" name="Slide Number Placeholder 6"/>
          <p:cNvSpPr>
            <a:spLocks noGrp="1"/>
          </p:cNvSpPr>
          <p:nvPr>
            <p:ph type="sldNum" sz="quarter" idx="10"/>
          </p:nvPr>
        </p:nvSpPr>
        <p:spPr/>
        <p:txBody>
          <a:bodyPr/>
          <a:lstStyle/>
          <a:p>
            <a:fld id="{32A1815B-90BB-492F-B5B7-B1B14EB69CB6}" type="slidenum">
              <a:rPr lang="en-US" smtClean="0"/>
              <a:pPr/>
              <a:t>9</a:t>
            </a:fld>
            <a:endParaRPr lang="en-US"/>
          </a:p>
        </p:txBody>
      </p:sp>
    </p:spTree>
    <p:extLst>
      <p:ext uri="{BB962C8B-B14F-4D97-AF65-F5344CB8AC3E}">
        <p14:creationId xmlns:p14="http://schemas.microsoft.com/office/powerpoint/2010/main" val="612383149"/>
      </p:ext>
    </p:extLst>
  </p:cSld>
  <p:clrMapOvr>
    <a:masterClrMapping/>
  </p:clrMapOvr>
  <mc:AlternateContent xmlns:mc="http://schemas.openxmlformats.org/markup-compatibility/2006">
    <mc:Choice xmlns:p14="http://schemas.microsoft.com/office/powerpoint/2010/main" Requires="p14">
      <p:transition spd="slow" p14:dur="2000" advTm="25221"/>
    </mc:Choice>
    <mc:Fallback>
      <p:transition xmlns:p14="http://schemas.microsoft.com/office/powerpoint/2010/main" spd="slow" advTm="25221"/>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6908286" y="6174259"/>
            <a:ext cx="1905000" cy="457200"/>
          </a:xfrm>
        </p:spPr>
        <p:txBody>
          <a:bodyPr/>
          <a:lstStyle/>
          <a:p>
            <a:fld id="{32A1815B-90BB-492F-B5B7-B1B14EB69CB6}" type="slidenum">
              <a:rPr lang="en-US" smtClean="0"/>
              <a:pPr/>
              <a:t>90</a:t>
            </a:fld>
            <a:endParaRPr lang="en-US"/>
          </a:p>
        </p:txBody>
      </p:sp>
      <p:pic>
        <p:nvPicPr>
          <p:cNvPr id="5" name="Picture 4"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304800"/>
            <a:ext cx="2336800" cy="838200"/>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212850"/>
            <a:ext cx="2336800" cy="12446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314" y="2542639"/>
            <a:ext cx="2336800" cy="1244600"/>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314" y="3967647"/>
            <a:ext cx="2362200" cy="1244600"/>
          </a:xfrm>
          <a:prstGeom prst="rect">
            <a:avLst/>
          </a:prstGeom>
        </p:spPr>
      </p:pic>
      <p:pic>
        <p:nvPicPr>
          <p:cNvPr id="9" name="Picture 8"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0" y="304800"/>
            <a:ext cx="2362200" cy="1638300"/>
          </a:xfrm>
          <a:prstGeom prst="rect">
            <a:avLst/>
          </a:prstGeom>
        </p:spPr>
      </p:pic>
      <p:pic>
        <p:nvPicPr>
          <p:cNvPr id="10" name="Picture 9"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7000" y="1975209"/>
            <a:ext cx="2362200" cy="1638300"/>
          </a:xfrm>
          <a:prstGeom prst="rect">
            <a:avLst/>
          </a:prstGeom>
        </p:spPr>
      </p:pic>
      <p:pic>
        <p:nvPicPr>
          <p:cNvPr id="11" name="Picture 10"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67000" y="3757652"/>
            <a:ext cx="2362200" cy="1638300"/>
          </a:xfrm>
          <a:prstGeom prst="rect">
            <a:avLst/>
          </a:prstGeom>
        </p:spPr>
      </p:pic>
      <p:pic>
        <p:nvPicPr>
          <p:cNvPr id="12" name="Picture 1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6959" y="304800"/>
            <a:ext cx="2362200" cy="1638300"/>
          </a:xfrm>
          <a:prstGeom prst="rect">
            <a:avLst/>
          </a:prstGeom>
        </p:spPr>
      </p:pic>
      <p:pic>
        <p:nvPicPr>
          <p:cNvPr id="13" name="Picture 12" descr="latex-image-1.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36094" y="1943100"/>
            <a:ext cx="2336800" cy="1244600"/>
          </a:xfrm>
          <a:prstGeom prst="rect">
            <a:avLst/>
          </a:prstGeom>
        </p:spPr>
      </p:pic>
      <p:pic>
        <p:nvPicPr>
          <p:cNvPr id="14" name="Picture 13"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99387" y="3218437"/>
            <a:ext cx="2247900" cy="838200"/>
          </a:xfrm>
          <a:prstGeom prst="rect">
            <a:avLst/>
          </a:prstGeom>
        </p:spPr>
      </p:pic>
      <p:pic>
        <p:nvPicPr>
          <p:cNvPr id="15" name="Picture 14" descr="latex-image-1.pd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4994" y="3893506"/>
            <a:ext cx="2286000" cy="2946400"/>
          </a:xfrm>
          <a:prstGeom prst="rect">
            <a:avLst/>
          </a:prstGeom>
        </p:spPr>
      </p:pic>
      <p:pic>
        <p:nvPicPr>
          <p:cNvPr id="16" name="Picture 15"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54994" y="3893506"/>
            <a:ext cx="2286000" cy="2946400"/>
          </a:xfrm>
          <a:prstGeom prst="rect">
            <a:avLst/>
          </a:prstGeom>
        </p:spPr>
      </p:pic>
      <p:pic>
        <p:nvPicPr>
          <p:cNvPr id="17" name="Picture 16" descr="latex-image-1.pd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54994" y="3893506"/>
            <a:ext cx="2286000" cy="2946400"/>
          </a:xfrm>
          <a:prstGeom prst="rect">
            <a:avLst/>
          </a:prstGeom>
        </p:spPr>
      </p:pic>
      <p:pic>
        <p:nvPicPr>
          <p:cNvPr id="18" name="Picture 17" descr="latex-image-1.pdf"/>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54994" y="3893506"/>
            <a:ext cx="2286000" cy="2946400"/>
          </a:xfrm>
          <a:prstGeom prst="rect">
            <a:avLst/>
          </a:prstGeom>
        </p:spPr>
      </p:pic>
      <p:pic>
        <p:nvPicPr>
          <p:cNvPr id="19" name="Picture 18" descr="latex-image-1.pdf"/>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54994" y="3893506"/>
            <a:ext cx="2286000" cy="2946400"/>
          </a:xfrm>
          <a:prstGeom prst="rect">
            <a:avLst/>
          </a:prstGeom>
        </p:spPr>
      </p:pic>
    </p:spTree>
    <p:extLst>
      <p:ext uri="{BB962C8B-B14F-4D97-AF65-F5344CB8AC3E}">
        <p14:creationId xmlns:p14="http://schemas.microsoft.com/office/powerpoint/2010/main" val="807280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5"/>
</p:tagLst>
</file>

<file path=ppt/tags/tag10.xml><?xml version="1.0" encoding="utf-8"?>
<p:tagLst xmlns:a="http://schemas.openxmlformats.org/drawingml/2006/main" xmlns:r="http://schemas.openxmlformats.org/officeDocument/2006/relationships" xmlns:p="http://schemas.openxmlformats.org/presentationml/2006/main">
  <p:tag name="TIMING" val="|31.9|50.7"/>
</p:tagLst>
</file>

<file path=ppt/tags/tag11.xml><?xml version="1.0" encoding="utf-8"?>
<p:tagLst xmlns:a="http://schemas.openxmlformats.org/drawingml/2006/main" xmlns:r="http://schemas.openxmlformats.org/officeDocument/2006/relationships" xmlns:p="http://schemas.openxmlformats.org/presentationml/2006/main">
  <p:tag name="TIMING" val="|45.8"/>
</p:tagLst>
</file>

<file path=ppt/tags/tag12.xml><?xml version="1.0" encoding="utf-8"?>
<p:tagLst xmlns:a="http://schemas.openxmlformats.org/drawingml/2006/main" xmlns:r="http://schemas.openxmlformats.org/officeDocument/2006/relationships" xmlns:p="http://schemas.openxmlformats.org/presentationml/2006/main">
  <p:tag name="TIMING" val="|3.7|1.3|1.1|2.2|0.7|0.1|0.1"/>
</p:tagLst>
</file>

<file path=ppt/tags/tag2.xml><?xml version="1.0" encoding="utf-8"?>
<p:tagLst xmlns:a="http://schemas.openxmlformats.org/drawingml/2006/main" xmlns:r="http://schemas.openxmlformats.org/officeDocument/2006/relationships" xmlns:p="http://schemas.openxmlformats.org/presentationml/2006/main">
  <p:tag name="TIMING" val="|46.6|7.3|5.9"/>
</p:tagLst>
</file>

<file path=ppt/tags/tag3.xml><?xml version="1.0" encoding="utf-8"?>
<p:tagLst xmlns:a="http://schemas.openxmlformats.org/drawingml/2006/main" xmlns:r="http://schemas.openxmlformats.org/officeDocument/2006/relationships" xmlns:p="http://schemas.openxmlformats.org/presentationml/2006/main">
  <p:tag name="TIMING" val="|7|5.2|8.5|8.2|13"/>
</p:tagLst>
</file>

<file path=ppt/tags/tag4.xml><?xml version="1.0" encoding="utf-8"?>
<p:tagLst xmlns:a="http://schemas.openxmlformats.org/drawingml/2006/main" xmlns:r="http://schemas.openxmlformats.org/officeDocument/2006/relationships" xmlns:p="http://schemas.openxmlformats.org/presentationml/2006/main">
  <p:tag name="TIMING" val="|120.5|9.5|2.8|5.8|1.6|11.4|19.4|8.1|1.3"/>
</p:tagLst>
</file>

<file path=ppt/tags/tag5.xml><?xml version="1.0" encoding="utf-8"?>
<p:tagLst xmlns:a="http://schemas.openxmlformats.org/drawingml/2006/main" xmlns:r="http://schemas.openxmlformats.org/officeDocument/2006/relationships" xmlns:p="http://schemas.openxmlformats.org/presentationml/2006/main">
  <p:tag name="TIMING" val="|25.6"/>
</p:tagLst>
</file>

<file path=ppt/tags/tag6.xml><?xml version="1.0" encoding="utf-8"?>
<p:tagLst xmlns:a="http://schemas.openxmlformats.org/drawingml/2006/main" xmlns:r="http://schemas.openxmlformats.org/officeDocument/2006/relationships" xmlns:p="http://schemas.openxmlformats.org/presentationml/2006/main">
  <p:tag name="TIMING" val="|19.3|14.2"/>
</p:tagLst>
</file>

<file path=ppt/tags/tag7.xml><?xml version="1.0" encoding="utf-8"?>
<p:tagLst xmlns:a="http://schemas.openxmlformats.org/drawingml/2006/main" xmlns:r="http://schemas.openxmlformats.org/officeDocument/2006/relationships" xmlns:p="http://schemas.openxmlformats.org/presentationml/2006/main">
  <p:tag name="TIMING" val="|21.9"/>
</p:tagLst>
</file>

<file path=ppt/tags/tag8.xml><?xml version="1.0" encoding="utf-8"?>
<p:tagLst xmlns:a="http://schemas.openxmlformats.org/drawingml/2006/main" xmlns:r="http://schemas.openxmlformats.org/officeDocument/2006/relationships" xmlns:p="http://schemas.openxmlformats.org/presentationml/2006/main">
  <p:tag name="TIMING" val="|6.6"/>
</p:tagLst>
</file>

<file path=ppt/tags/tag9.xml><?xml version="1.0" encoding="utf-8"?>
<p:tagLst xmlns:a="http://schemas.openxmlformats.org/drawingml/2006/main" xmlns:r="http://schemas.openxmlformats.org/officeDocument/2006/relationships" xmlns:p="http://schemas.openxmlformats.org/presentationml/2006/main">
  <p:tag name="TIMING" val="|33.1|5.8|1|10.7|0.4|0.4|5.1|10.7|0.7"/>
</p:tagLst>
</file>

<file path=ppt/theme/theme1.xml><?xml version="1.0" encoding="utf-8"?>
<a:theme xmlns:a="http://schemas.openxmlformats.org/drawingml/2006/main" name="ECE-Screen">
  <a:themeElements>
    <a:clrScheme name="ecescree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escre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ecescree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escre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escree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escree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escree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escree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escree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ECE-Screen</Template>
  <TotalTime>12075</TotalTime>
  <Words>8231</Words>
  <Application>Microsoft Macintosh PowerPoint</Application>
  <PresentationFormat>On-screen Show (4:3)</PresentationFormat>
  <Paragraphs>1052</Paragraphs>
  <Slides>90</Slides>
  <Notes>65</Notes>
  <HiddenSlides>30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ECE-Screen</vt:lpstr>
      <vt:lpstr>Runtime Monitoring for Safety-Critical Embedded Systems</vt:lpstr>
      <vt:lpstr>Outline</vt:lpstr>
      <vt:lpstr>Introduction</vt:lpstr>
      <vt:lpstr>Introduction</vt:lpstr>
      <vt:lpstr>Runtime Verification (RV)</vt:lpstr>
      <vt:lpstr>Problem</vt:lpstr>
      <vt:lpstr>Thesis Scope</vt:lpstr>
      <vt:lpstr>Contributions</vt:lpstr>
      <vt:lpstr>Contributions</vt:lpstr>
      <vt:lpstr>Contributions</vt:lpstr>
      <vt:lpstr>Contributions</vt:lpstr>
      <vt:lpstr>Outline</vt:lpstr>
      <vt:lpstr>Motivation</vt:lpstr>
      <vt:lpstr>Use Cases</vt:lpstr>
      <vt:lpstr>Prototype Test Oracle Example</vt:lpstr>
      <vt:lpstr>Lessons Learned</vt:lpstr>
      <vt:lpstr>Architecture Overview</vt:lpstr>
      <vt:lpstr>External Monitoring</vt:lpstr>
      <vt:lpstr>Semi-Formal Monitoring</vt:lpstr>
      <vt:lpstr>Semi-Formal Monitoring</vt:lpstr>
      <vt:lpstr>Semi-Formal Monitoring</vt:lpstr>
      <vt:lpstr>Semi-Formal Monitoring</vt:lpstr>
      <vt:lpstr>Usability Patterns</vt:lpstr>
      <vt:lpstr>Specification Pattern</vt:lpstr>
      <vt:lpstr>PowerPoint Presentation</vt:lpstr>
      <vt:lpstr>Safety Case Pattern</vt:lpstr>
      <vt:lpstr>Outline</vt:lpstr>
      <vt:lpstr>Practical Issues</vt:lpstr>
      <vt:lpstr>Bounded Logic</vt:lpstr>
      <vt:lpstr>Algorithm Basics</vt:lpstr>
      <vt:lpstr>Aggressive Algorithm</vt:lpstr>
      <vt:lpstr>Algorithm Walkthrough</vt:lpstr>
      <vt:lpstr>Algorithm Walkthrough</vt:lpstr>
      <vt:lpstr>Algorithm Walkthrough</vt:lpstr>
      <vt:lpstr>Algorithm Walkthrough</vt:lpstr>
      <vt:lpstr>Algorithm Walkthrough</vt:lpstr>
      <vt:lpstr>Algorithm Walkthrough</vt:lpstr>
      <vt:lpstr>Formal Monitoring</vt:lpstr>
      <vt:lpstr>Outline</vt:lpstr>
      <vt:lpstr>Implementation Overview</vt:lpstr>
      <vt:lpstr>Static Memory</vt:lpstr>
      <vt:lpstr>No Recursion</vt:lpstr>
      <vt:lpstr>Algorithm Optimizations</vt:lpstr>
      <vt:lpstr>Hybrid Scheme</vt:lpstr>
      <vt:lpstr>A little scheduling</vt:lpstr>
      <vt:lpstr>Hybrid in action</vt:lpstr>
      <vt:lpstr>Outline</vt:lpstr>
      <vt:lpstr>Offline Vehicle Log Checking</vt:lpstr>
      <vt:lpstr>Monitored Rules</vt:lpstr>
      <vt:lpstr>Embedded Replay</vt:lpstr>
      <vt:lpstr>Monitor Specification</vt:lpstr>
      <vt:lpstr>Monitoring Results</vt:lpstr>
      <vt:lpstr>Late Heartbeat</vt:lpstr>
      <vt:lpstr>Bad Counter</vt:lpstr>
      <vt:lpstr>Outline</vt:lpstr>
      <vt:lpstr>Future Work</vt:lpstr>
      <vt:lpstr>Conclusions</vt:lpstr>
      <vt:lpstr>Conclusions</vt:lpstr>
      <vt:lpstr>Conclusions</vt:lpstr>
      <vt:lpstr>Questions?</vt:lpstr>
      <vt:lpstr>Extras</vt:lpstr>
      <vt:lpstr>Info Extras</vt:lpstr>
      <vt:lpstr>Evaluation Overview</vt:lpstr>
      <vt:lpstr>Optimization/Scalability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Issues</vt:lpstr>
      <vt:lpstr>PROOF STUFF</vt:lpstr>
      <vt:lpstr>Wait Delay</vt:lpstr>
      <vt:lpstr>Storage Delay</vt:lpstr>
      <vt:lpstr>Residue Properties</vt:lpstr>
      <vt:lpstr>PowerPoint Presentation</vt:lpstr>
      <vt:lpstr>Algorithm</vt:lpstr>
      <vt:lpstr>Reduce</vt:lpstr>
      <vt:lpstr>Reduce (until)</vt:lpstr>
      <vt:lpstr>Reduce (since)</vt:lpstr>
      <vt:lpstr>IncrS is correct</vt:lpstr>
      <vt:lpstr>Reduce is correct</vt:lpstr>
      <vt:lpstr>Reduce is correct (cont)</vt:lpstr>
      <vt:lpstr>Reduce Promptness</vt:lpstr>
      <vt:lpstr>Discussion</vt:lpstr>
      <vt:lpstr>Eval Lessons Learned</vt:lpstr>
      <vt:lpstr>Monitor as Diagnostic Tool</vt:lpstr>
      <vt:lpstr>Embedded Monitor</vt:lpstr>
      <vt:lpstr>PowerPoint Presentation</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Runtime Monitoring for Safety-Critical Embedded Systems</dc:title>
  <dc:creator>akane</dc:creator>
  <cp:lastModifiedBy>ak</cp:lastModifiedBy>
  <cp:revision>380</cp:revision>
  <cp:lastPrinted>2015-01-14T06:07:11Z</cp:lastPrinted>
  <dcterms:created xsi:type="dcterms:W3CDTF">2015-01-07T20:02:27Z</dcterms:created>
  <dcterms:modified xsi:type="dcterms:W3CDTF">2015-01-20T16:37:10Z</dcterms:modified>
</cp:coreProperties>
</file>